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33"/>
  </p:notesMasterIdLst>
  <p:sldIdLst>
    <p:sldId id="256" r:id="rId2"/>
    <p:sldId id="409" r:id="rId3"/>
    <p:sldId id="450" r:id="rId4"/>
    <p:sldId id="451" r:id="rId5"/>
    <p:sldId id="463" r:id="rId6"/>
    <p:sldId id="439" r:id="rId7"/>
    <p:sldId id="458" r:id="rId8"/>
    <p:sldId id="460" r:id="rId9"/>
    <p:sldId id="461" r:id="rId10"/>
    <p:sldId id="462" r:id="rId11"/>
    <p:sldId id="455" r:id="rId12"/>
    <p:sldId id="457" r:id="rId13"/>
    <p:sldId id="443" r:id="rId14"/>
    <p:sldId id="459" r:id="rId15"/>
    <p:sldId id="445" r:id="rId16"/>
    <p:sldId id="446" r:id="rId17"/>
    <p:sldId id="452" r:id="rId18"/>
    <p:sldId id="453" r:id="rId19"/>
    <p:sldId id="454" r:id="rId20"/>
    <p:sldId id="435" r:id="rId21"/>
    <p:sldId id="416" r:id="rId22"/>
    <p:sldId id="432" r:id="rId23"/>
    <p:sldId id="431" r:id="rId24"/>
    <p:sldId id="434" r:id="rId25"/>
    <p:sldId id="430" r:id="rId26"/>
    <p:sldId id="456" r:id="rId27"/>
    <p:sldId id="433" r:id="rId28"/>
    <p:sldId id="429" r:id="rId29"/>
    <p:sldId id="448" r:id="rId30"/>
    <p:sldId id="449" r:id="rId31"/>
    <p:sldId id="421" r:id="rId3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ga Cadaval" initials="OC" lastIdx="1" clrIdx="0">
    <p:extLst>
      <p:ext uri="{19B8F6BF-5375-455C-9EA6-DF929625EA0E}">
        <p15:presenceInfo xmlns:p15="http://schemas.microsoft.com/office/powerpoint/2012/main" userId="S::ocadaval@palmettobay-fl.gov::62484618-eb21-4530-9b71-59de57aea6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7" autoAdjust="0"/>
    <p:restoredTop sz="94660"/>
  </p:normalViewPr>
  <p:slideViewPr>
    <p:cSldViewPr snapToGrid="0">
      <p:cViewPr varScale="1">
        <p:scale>
          <a:sx n="114" d="100"/>
          <a:sy n="114" d="100"/>
        </p:scale>
        <p:origin x="2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ocadaval\Desktop\Copy%20of%20rev%202014%20to%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sz="1400"/>
              <a:t>General Fund History, 2007-2019</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5"/>
          <c:order val="5"/>
          <c:tx>
            <c:strRef>
              <c:f>'GF Balance'!$A$7</c:f>
              <c:strCache>
                <c:ptCount val="1"/>
                <c:pt idx="0">
                  <c:v>Total General Fund</c:v>
                </c:pt>
              </c:strCache>
            </c:strRef>
          </c:tx>
          <c:spPr>
            <a:ln w="22225" cap="rnd" cmpd="sng" algn="ctr">
              <a:solidFill>
                <a:schemeClr val="accent6"/>
              </a:solidFill>
              <a:round/>
            </a:ln>
            <a:effectLst/>
          </c:spPr>
          <c:marker>
            <c:symbol val="none"/>
          </c:marker>
          <c:dLbls>
            <c:dLbl>
              <c:idx val="6"/>
              <c:layout>
                <c:manualLayout>
                  <c:x val="-8.0653758043679672E-17"/>
                  <c:y val="5.543938990479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12-4AB7-972F-AC341A7FFC67}"/>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'GF Balance'!$B$1:$N$1</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'GF Balance'!$B$7:$N$7</c:f>
              <c:numCache>
                <c:formatCode>"$"#,##0</c:formatCode>
                <c:ptCount val="13"/>
                <c:pt idx="0">
                  <c:v>7769373</c:v>
                </c:pt>
                <c:pt idx="1">
                  <c:v>10658721</c:v>
                </c:pt>
                <c:pt idx="2">
                  <c:v>7845771</c:v>
                </c:pt>
                <c:pt idx="3">
                  <c:v>9803976</c:v>
                </c:pt>
                <c:pt idx="4">
                  <c:v>11491113</c:v>
                </c:pt>
                <c:pt idx="5" formatCode="_(&quot;$&quot;* #,##0_);_(&quot;$&quot;* \(#,##0\);_(&quot;$&quot;* &quot;-&quot;_);_(@_)">
                  <c:v>12445431</c:v>
                </c:pt>
                <c:pt idx="6" formatCode="_(&quot;$&quot;* #,##0_);_(&quot;$&quot;* \(#,##0\);_(&quot;$&quot;* &quot;-&quot;_);_(@_)">
                  <c:v>13138585</c:v>
                </c:pt>
                <c:pt idx="7" formatCode="_(&quot;$&quot;* #,##0_);_(&quot;$&quot;* \(#,##0\);_(&quot;$&quot;* &quot;-&quot;_);_(@_)">
                  <c:v>13070901</c:v>
                </c:pt>
                <c:pt idx="8" formatCode="_(&quot;$&quot;* #,##0_);_(&quot;$&quot;* \(#,##0\);_(&quot;$&quot;* &quot;-&quot;_);_(@_)">
                  <c:v>13857466</c:v>
                </c:pt>
                <c:pt idx="9" formatCode="_(&quot;$&quot;* #,##0_);_(&quot;$&quot;* \(#,##0\);_(&quot;$&quot;* &quot;-&quot;_);_(@_)">
                  <c:v>11525030</c:v>
                </c:pt>
                <c:pt idx="10" formatCode="_(&quot;$&quot;* #,##0_);_(&quot;$&quot;* \(#,##0\);_(&quot;$&quot;* &quot;-&quot;_);_(@_)">
                  <c:v>10721028</c:v>
                </c:pt>
                <c:pt idx="11" formatCode="_(&quot;$&quot;* #,##0_);_(&quot;$&quot;* \(#,##0\);_(&quot;$&quot;* &quot;-&quot;_);_(@_)">
                  <c:v>11102454</c:v>
                </c:pt>
                <c:pt idx="12" formatCode="_(&quot;$&quot;* #,##0_);_(&quot;$&quot;* \(#,##0\);_(&quot;$&quot;* &quot;-&quot;_);_(@_)">
                  <c:v>10666139</c:v>
                </c:pt>
              </c:numCache>
            </c:numRef>
          </c:val>
          <c:smooth val="0"/>
          <c:extLst>
            <c:ext xmlns:c16="http://schemas.microsoft.com/office/drawing/2014/chart" uri="{C3380CC4-5D6E-409C-BE32-E72D297353CC}">
              <c16:uniqueId val="{00000000-1DCA-41C4-B95A-17BE4C34B086}"/>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046570192"/>
        <c:axId val="1996378528"/>
        <c:extLst>
          <c:ext xmlns:c15="http://schemas.microsoft.com/office/drawing/2012/chart" uri="{02D57815-91ED-43cb-92C2-25804820EDAC}">
            <c15:filteredLineSeries>
              <c15:ser>
                <c:idx val="0"/>
                <c:order val="0"/>
                <c:tx>
                  <c:strRef>
                    <c:extLst>
                      <c:ext uri="{02D57815-91ED-43cb-92C2-25804820EDAC}">
                        <c15:formulaRef>
                          <c15:sqref>'GF Balance'!$A$2</c15:sqref>
                        </c15:formulaRef>
                      </c:ext>
                    </c:extLst>
                    <c:strCache>
                      <c:ptCount val="1"/>
                      <c:pt idx="0">
                        <c:v>General Fund</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dk1">
                                <a:lumMod val="35000"/>
                                <a:lumOff val="65000"/>
                              </a:schemeClr>
                            </a:solidFill>
                          </a:ln>
                          <a:effectLst/>
                        </c:spPr>
                      </c15:leaderLines>
                    </c:ext>
                  </c:extLst>
                </c:dLbls>
                <c:cat>
                  <c:numRef>
                    <c:extLst>
                      <c:ext uri="{02D57815-91ED-43cb-92C2-25804820EDAC}">
                        <c15:formulaRef>
                          <c15:sqref>'GF Balance'!$B$1:$N$1</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c:ext uri="{02D57815-91ED-43cb-92C2-25804820EDAC}">
                        <c15:formulaRef>
                          <c15:sqref>'GF Balance'!$B$2:$N$2</c15:sqref>
                        </c15:formulaRef>
                      </c:ext>
                    </c:extLst>
                    <c:numCache>
                      <c:formatCode>General</c:formatCode>
                      <c:ptCount val="13"/>
                    </c:numCache>
                  </c:numRef>
                </c:val>
                <c:smooth val="0"/>
                <c:extLst>
                  <c:ext xmlns:c16="http://schemas.microsoft.com/office/drawing/2014/chart" uri="{C3380CC4-5D6E-409C-BE32-E72D297353CC}">
                    <c16:uniqueId val="{00000001-1DCA-41C4-B95A-17BE4C34B08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'GF Balance'!$A$3</c15:sqref>
                        </c15:formulaRef>
                      </c:ext>
                    </c:extLst>
                    <c:strCache>
                      <c:ptCount val="1"/>
                      <c:pt idx="0">
                        <c:v>Non-Spendable</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'GF Balance'!$B$1:$N$1</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xmlns:c15="http://schemas.microsoft.com/office/drawing/2012/chart">
                      <c:ext xmlns:c15="http://schemas.microsoft.com/office/drawing/2012/chart" uri="{02D57815-91ED-43cb-92C2-25804820EDAC}">
                        <c15:formulaRef>
                          <c15:sqref>'GF Balance'!$B$3:$N$3</c15:sqref>
                        </c15:formulaRef>
                      </c:ext>
                    </c:extLst>
                    <c:numCache>
                      <c:formatCode>"$"#,##0</c:formatCode>
                      <c:ptCount val="13"/>
                      <c:pt idx="0">
                        <c:v>0</c:v>
                      </c:pt>
                      <c:pt idx="1">
                        <c:v>0</c:v>
                      </c:pt>
                      <c:pt idx="2">
                        <c:v>0</c:v>
                      </c:pt>
                      <c:pt idx="3">
                        <c:v>0</c:v>
                      </c:pt>
                      <c:pt idx="4">
                        <c:v>95418</c:v>
                      </c:pt>
                      <c:pt idx="5" formatCode="_(&quot;$&quot;* #,##0_);_(&quot;$&quot;* \(#,##0\);_(&quot;$&quot;* &quot;-&quot;_);_(@_)">
                        <c:v>106594</c:v>
                      </c:pt>
                      <c:pt idx="6" formatCode="_(&quot;$&quot;* #,##0_);_(&quot;$&quot;* \(#,##0\);_(&quot;$&quot;* &quot;-&quot;_);_(@_)">
                        <c:v>80185</c:v>
                      </c:pt>
                      <c:pt idx="7" formatCode="_(&quot;$&quot;* #,##0_);_(&quot;$&quot;* \(#,##0\);_(&quot;$&quot;* &quot;-&quot;_);_(@_)">
                        <c:v>125402</c:v>
                      </c:pt>
                      <c:pt idx="8" formatCode="_(&quot;$&quot;* #,##0_);_(&quot;$&quot;* \(#,##0\);_(&quot;$&quot;* &quot;-&quot;_);_(@_)">
                        <c:v>676220</c:v>
                      </c:pt>
                      <c:pt idx="9" formatCode="_(&quot;$&quot;* #,##0_);_(&quot;$&quot;* \(#,##0\);_(&quot;$&quot;* &quot;-&quot;_);_(@_)">
                        <c:v>82883</c:v>
                      </c:pt>
                      <c:pt idx="10" formatCode="_(&quot;$&quot;* #,##0_);_(&quot;$&quot;* \(#,##0\);_(&quot;$&quot;* &quot;-&quot;_);_(@_)">
                        <c:v>82332</c:v>
                      </c:pt>
                      <c:pt idx="11" formatCode="_(&quot;$&quot;* #,##0_);_(&quot;$&quot;* \(#,##0\);_(&quot;$&quot;* &quot;-&quot;_);_(@_)">
                        <c:v>85383</c:v>
                      </c:pt>
                      <c:pt idx="12" formatCode="_(&quot;$&quot;* #,##0_);_(&quot;$&quot;* \(#,##0\);_(&quot;$&quot;* &quot;-&quot;_);_(@_)">
                        <c:v>96067</c:v>
                      </c:pt>
                    </c:numCache>
                  </c:numRef>
                </c:val>
                <c:smooth val="0"/>
                <c:extLst xmlns:c15="http://schemas.microsoft.com/office/drawing/2012/chart">
                  <c:ext xmlns:c16="http://schemas.microsoft.com/office/drawing/2014/chart" uri="{C3380CC4-5D6E-409C-BE32-E72D297353CC}">
                    <c16:uniqueId val="{00000002-1DCA-41C4-B95A-17BE4C34B08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'GF Balance'!$A$4</c15:sqref>
                        </c15:formulaRef>
                      </c:ext>
                    </c:extLst>
                    <c:strCache>
                      <c:ptCount val="1"/>
                      <c:pt idx="0">
                        <c:v>Restricted</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'GF Balance'!$B$1:$N$1</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xmlns:c15="http://schemas.microsoft.com/office/drawing/2012/chart">
                      <c:ext xmlns:c15="http://schemas.microsoft.com/office/drawing/2012/chart" uri="{02D57815-91ED-43cb-92C2-25804820EDAC}">
                        <c15:formulaRef>
                          <c15:sqref>'GF Balance'!$B$4:$N$4</c15:sqref>
                        </c15:formulaRef>
                      </c:ext>
                    </c:extLst>
                    <c:numCache>
                      <c:formatCode>"$"#,##0</c:formatCode>
                      <c:ptCount val="13"/>
                      <c:pt idx="0">
                        <c:v>2753204</c:v>
                      </c:pt>
                      <c:pt idx="1">
                        <c:v>2753041</c:v>
                      </c:pt>
                      <c:pt idx="2">
                        <c:v>172222</c:v>
                      </c:pt>
                      <c:pt idx="3">
                        <c:v>161870</c:v>
                      </c:pt>
                      <c:pt idx="4">
                        <c:v>98783</c:v>
                      </c:pt>
                      <c:pt idx="5" formatCode="_(* #,##0_);_(* \(#,##0\);_(* &quot;-&quot;_);_(@_)">
                        <c:v>0</c:v>
                      </c:pt>
                      <c:pt idx="6" formatCode="_(* #,##0_);_(* \(#,##0\);_(* &quot;-&quot;_);_(@_)">
                        <c:v>0</c:v>
                      </c:pt>
                      <c:pt idx="7" formatCode="_(* #,##0_);_(* \(#,##0\);_(* &quot;-&quot;_);_(@_)">
                        <c:v>0</c:v>
                      </c:pt>
                      <c:pt idx="8" formatCode="_(* #,##0_);_(* \(#,##0\);_(* &quot;-&quot;_);_(@_)">
                        <c:v>0</c:v>
                      </c:pt>
                      <c:pt idx="9" formatCode="_(* #,##0_);_(* \(#,##0\);_(* &quot;-&quot;_);_(@_)">
                        <c:v>0</c:v>
                      </c:pt>
                      <c:pt idx="10" formatCode="_(* #,##0_);_(* \(#,##0\);_(* &quot;-&quot;_);_(@_)">
                        <c:v>0</c:v>
                      </c:pt>
                      <c:pt idx="11" formatCode="_(* #,##0_);_(* \(#,##0\);_(* &quot;-&quot;_);_(@_)">
                        <c:v>0</c:v>
                      </c:pt>
                      <c:pt idx="12" formatCode="_(* #,##0_);_(* \(#,##0\);_(* &quot;-&quot;_);_(@_)">
                        <c:v>0</c:v>
                      </c:pt>
                    </c:numCache>
                  </c:numRef>
                </c:val>
                <c:smooth val="0"/>
                <c:extLst xmlns:c15="http://schemas.microsoft.com/office/drawing/2012/chart">
                  <c:ext xmlns:c16="http://schemas.microsoft.com/office/drawing/2014/chart" uri="{C3380CC4-5D6E-409C-BE32-E72D297353CC}">
                    <c16:uniqueId val="{00000003-1DCA-41C4-B95A-17BE4C34B08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'GF Balance'!$A$5</c15:sqref>
                        </c15:formulaRef>
                      </c:ext>
                    </c:extLst>
                    <c:strCache>
                      <c:ptCount val="1"/>
                      <c:pt idx="0">
                        <c:v>Assigned</c:v>
                      </c:pt>
                    </c:strCache>
                  </c:strRef>
                </c:tx>
                <c:spPr>
                  <a:ln w="22225" cap="rnd" cmpd="sng" algn="ctr">
                    <a:solidFill>
                      <a:schemeClr val="accent4"/>
                    </a:solidFill>
                    <a:round/>
                  </a:ln>
                  <a:effectLst/>
                </c:spPr>
                <c:marker>
                  <c:symbol val="circle"/>
                  <c:size val="4"/>
                  <c:spPr>
                    <a:solidFill>
                      <a:schemeClr val="accent4"/>
                    </a:solidFill>
                    <a:ln w="9525" cap="flat" cmpd="sng" algn="ctr">
                      <a:solidFill>
                        <a:schemeClr val="accent4"/>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'GF Balance'!$B$1:$N$1</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xmlns:c15="http://schemas.microsoft.com/office/drawing/2012/chart">
                      <c:ext xmlns:c15="http://schemas.microsoft.com/office/drawing/2012/chart" uri="{02D57815-91ED-43cb-92C2-25804820EDAC}">
                        <c15:formulaRef>
                          <c15:sqref>'GF Balance'!$B$5:$N$5</c15:sqref>
                        </c15:formulaRef>
                      </c:ext>
                    </c:extLst>
                    <c:numCache>
                      <c:formatCode>"$"#,##0</c:formatCode>
                      <c:ptCount val="13"/>
                      <c:pt idx="0">
                        <c:v>0</c:v>
                      </c:pt>
                      <c:pt idx="1">
                        <c:v>0</c:v>
                      </c:pt>
                      <c:pt idx="2">
                        <c:v>20000</c:v>
                      </c:pt>
                      <c:pt idx="3">
                        <c:v>40000</c:v>
                      </c:pt>
                      <c:pt idx="4">
                        <c:v>62189</c:v>
                      </c:pt>
                      <c:pt idx="5" formatCode="_(* #,##0_);_(* \(#,##0\);_(* &quot;-&quot;_);_(@_)">
                        <c:v>103728</c:v>
                      </c:pt>
                      <c:pt idx="6" formatCode="_(* #,##0_);_(* \(#,##0\);_(* &quot;-&quot;_);_(@_)">
                        <c:v>125231</c:v>
                      </c:pt>
                      <c:pt idx="7" formatCode="_(* #,##0_);_(* \(#,##0\);_(* &quot;-&quot;_);_(@_)">
                        <c:v>0</c:v>
                      </c:pt>
                      <c:pt idx="8" formatCode="_(* #,##0_);_(* \(#,##0\);_(* &quot;-&quot;_);_(@_)">
                        <c:v>0</c:v>
                      </c:pt>
                      <c:pt idx="9" formatCode="_(* #,##0_);_(* \(#,##0\);_(* &quot;-&quot;_);_(@_)">
                        <c:v>0</c:v>
                      </c:pt>
                      <c:pt idx="10" formatCode="_(* #,##0_);_(* \(#,##0\);_(* &quot;-&quot;_);_(@_)">
                        <c:v>0</c:v>
                      </c:pt>
                      <c:pt idx="11" formatCode="_(* #,##0_);_(* \(#,##0\);_(* &quot;-&quot;_);_(@_)">
                        <c:v>0</c:v>
                      </c:pt>
                      <c:pt idx="12" formatCode="_(* #,##0_);_(* \(#,##0\);_(* &quot;-&quot;_);_(@_)">
                        <c:v>0</c:v>
                      </c:pt>
                    </c:numCache>
                  </c:numRef>
                </c:val>
                <c:smooth val="0"/>
                <c:extLst xmlns:c15="http://schemas.microsoft.com/office/drawing/2012/chart">
                  <c:ext xmlns:c16="http://schemas.microsoft.com/office/drawing/2014/chart" uri="{C3380CC4-5D6E-409C-BE32-E72D297353CC}">
                    <c16:uniqueId val="{00000004-1DCA-41C4-B95A-17BE4C34B08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'GF Balance'!$A$6</c15:sqref>
                        </c15:formulaRef>
                      </c:ext>
                    </c:extLst>
                    <c:strCache>
                      <c:ptCount val="1"/>
                      <c:pt idx="0">
                        <c:v>Unassigned</c:v>
                      </c:pt>
                    </c:strCache>
                  </c:strRef>
                </c:tx>
                <c:spPr>
                  <a:ln w="22225" cap="rnd" cmpd="sng" algn="ctr">
                    <a:solidFill>
                      <a:schemeClr val="accent5"/>
                    </a:solidFill>
                    <a:round/>
                  </a:ln>
                  <a:effectLst/>
                </c:spPr>
                <c:marker>
                  <c:symbol val="circle"/>
                  <c:size val="4"/>
                  <c:spPr>
                    <a:solidFill>
                      <a:schemeClr val="accent5"/>
                    </a:solidFill>
                    <a:ln w="9525" cap="flat" cmpd="sng" algn="ctr">
                      <a:solidFill>
                        <a:schemeClr val="accent5"/>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'GF Balance'!$B$1:$N$1</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extLst xmlns:c15="http://schemas.microsoft.com/office/drawing/2012/chart">
                      <c:ext xmlns:c15="http://schemas.microsoft.com/office/drawing/2012/chart" uri="{02D57815-91ED-43cb-92C2-25804820EDAC}">
                        <c15:formulaRef>
                          <c15:sqref>'GF Balance'!$B$6:$N$6</c15:sqref>
                        </c15:formulaRef>
                      </c:ext>
                    </c:extLst>
                    <c:numCache>
                      <c:formatCode>"$"#,##0</c:formatCode>
                      <c:ptCount val="13"/>
                      <c:pt idx="0">
                        <c:v>5016169</c:v>
                      </c:pt>
                      <c:pt idx="1">
                        <c:v>7905680</c:v>
                      </c:pt>
                      <c:pt idx="2">
                        <c:v>7653549</c:v>
                      </c:pt>
                      <c:pt idx="3">
                        <c:v>9602106</c:v>
                      </c:pt>
                      <c:pt idx="4">
                        <c:v>11234723</c:v>
                      </c:pt>
                      <c:pt idx="5" formatCode="_(* #,##0_);_(* \(#,##0\);_(* &quot;-&quot;_);_(@_)">
                        <c:v>12235109</c:v>
                      </c:pt>
                      <c:pt idx="6" formatCode="_(* #,##0_);_(* \(#,##0\);_(* &quot;-&quot;_);_(@_)">
                        <c:v>12933169</c:v>
                      </c:pt>
                      <c:pt idx="7" formatCode="_(* #,##0_);_(* \(#,##0\);_(* &quot;-&quot;_);_(@_)">
                        <c:v>12945499</c:v>
                      </c:pt>
                      <c:pt idx="8" formatCode="_(* #,##0_);_(* \(#,##0\);_(* &quot;-&quot;_);_(@_)">
                        <c:v>13181246</c:v>
                      </c:pt>
                      <c:pt idx="9" formatCode="_(* #,##0_);_(* \(#,##0\);_(* &quot;-&quot;_);_(@_)">
                        <c:v>11442147</c:v>
                      </c:pt>
                      <c:pt idx="10" formatCode="_(* #,##0_);_(* \(#,##0\);_(* &quot;-&quot;_);_(@_)">
                        <c:v>10638696</c:v>
                      </c:pt>
                      <c:pt idx="11" formatCode="_(* #,##0_);_(* \(#,##0\);_(* &quot;-&quot;_);_(@_)">
                        <c:v>11017071</c:v>
                      </c:pt>
                      <c:pt idx="12" formatCode="_(* #,##0_);_(* \(#,##0\);_(* &quot;-&quot;_);_(@_)">
                        <c:v>10570072</c:v>
                      </c:pt>
                    </c:numCache>
                  </c:numRef>
                </c:val>
                <c:smooth val="0"/>
                <c:extLst xmlns:c15="http://schemas.microsoft.com/office/drawing/2012/chart">
                  <c:ext xmlns:c16="http://schemas.microsoft.com/office/drawing/2014/chart" uri="{C3380CC4-5D6E-409C-BE32-E72D297353CC}">
                    <c16:uniqueId val="{00000005-1DCA-41C4-B95A-17BE4C34B086}"/>
                  </c:ext>
                </c:extLst>
              </c15:ser>
            </c15:filteredLineSeries>
          </c:ext>
        </c:extLst>
      </c:lineChart>
      <c:catAx>
        <c:axId val="104657019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996378528"/>
        <c:crosses val="autoZero"/>
        <c:auto val="1"/>
        <c:lblAlgn val="ctr"/>
        <c:lblOffset val="100"/>
        <c:noMultiLvlLbl val="0"/>
      </c:catAx>
      <c:valAx>
        <c:axId val="1996378528"/>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046570192"/>
        <c:crosses val="autoZero"/>
        <c:crossBetween val="between"/>
        <c:majorUnit val="4000000"/>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Unassigned Funds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4"/>
          <c:order val="4"/>
          <c:tx>
            <c:strRef>
              <c:f>'GF Unassigned'!$A$6</c:f>
              <c:strCache>
                <c:ptCount val="1"/>
                <c:pt idx="0">
                  <c:v>Unassigned</c:v>
                </c:pt>
              </c:strCache>
            </c:strRef>
          </c:tx>
          <c:spPr>
            <a:ln w="22225" cap="rnd" cmpd="sng" algn="ctr">
              <a:solidFill>
                <a:schemeClr val="accent5"/>
              </a:solidFill>
              <a:round/>
            </a:ln>
            <a:effectLst/>
          </c:spPr>
          <c:marker>
            <c:symbol val="none"/>
          </c:marker>
          <c:dLbls>
            <c:dLbl>
              <c:idx val="1"/>
              <c:layout>
                <c:manualLayout>
                  <c:x val="-4.2307223631713194E-2"/>
                  <c:y val="4.3110536826030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79-4F41-A9B4-9945CA53E1FB}"/>
                </c:ext>
              </c:extLst>
            </c:dLbl>
            <c:dLbl>
              <c:idx val="4"/>
              <c:layout>
                <c:manualLayout>
                  <c:x val="-4.2307223631713256E-2"/>
                  <c:y val="4.0358071852773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72-4492-B731-6DC277DCC437}"/>
                </c:ext>
              </c:extLst>
            </c:dLbl>
            <c:dLbl>
              <c:idx val="9"/>
              <c:layout>
                <c:manualLayout>
                  <c:x val="-4.5238536330863298E-2"/>
                  <c:y val="2.6595746986484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72-4492-B731-6DC277DCC437}"/>
                </c:ext>
              </c:extLst>
            </c:dLbl>
            <c:dLbl>
              <c:idx val="13"/>
              <c:layout>
                <c:manualLayout>
                  <c:x val="-4.4135494218886809E-2"/>
                  <c:y val="-6.4235597131021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79-4F41-A9B4-9945CA53E1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'GF Unassigned'!$B$1:$P$1</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'GF Unassigned'!$B$6:$P$6</c:f>
              <c:numCache>
                <c:formatCode>"$"#,##0</c:formatCode>
                <c:ptCount val="15"/>
                <c:pt idx="0">
                  <c:v>5769238</c:v>
                </c:pt>
                <c:pt idx="1">
                  <c:v>5836342</c:v>
                </c:pt>
                <c:pt idx="2">
                  <c:v>5016169</c:v>
                </c:pt>
                <c:pt idx="3">
                  <c:v>7905680</c:v>
                </c:pt>
                <c:pt idx="4">
                  <c:v>7653549</c:v>
                </c:pt>
                <c:pt idx="5">
                  <c:v>9602106</c:v>
                </c:pt>
                <c:pt idx="6">
                  <c:v>11234723</c:v>
                </c:pt>
                <c:pt idx="7" formatCode="_(* #,##0_);_(* \(#,##0\);_(* &quot;-&quot;_);_(@_)">
                  <c:v>12235109</c:v>
                </c:pt>
                <c:pt idx="8" formatCode="_(* #,##0_);_(* \(#,##0\);_(* &quot;-&quot;_);_(@_)">
                  <c:v>12933169</c:v>
                </c:pt>
                <c:pt idx="9" formatCode="_(* #,##0_);_(* \(#,##0\);_(* &quot;-&quot;_);_(@_)">
                  <c:v>12945499</c:v>
                </c:pt>
                <c:pt idx="10" formatCode="_(* #,##0_);_(* \(#,##0\);_(* &quot;-&quot;_);_(@_)">
                  <c:v>13181246</c:v>
                </c:pt>
                <c:pt idx="11" formatCode="_(* #,##0_);_(* \(#,##0\);_(* &quot;-&quot;_);_(@_)">
                  <c:v>11442147</c:v>
                </c:pt>
                <c:pt idx="12" formatCode="_(* #,##0_);_(* \(#,##0\);_(* &quot;-&quot;_);_(@_)">
                  <c:v>10638696</c:v>
                </c:pt>
                <c:pt idx="13" formatCode="_(* #,##0_);_(* \(#,##0\);_(* &quot;-&quot;_);_(@_)">
                  <c:v>11017071</c:v>
                </c:pt>
                <c:pt idx="14" formatCode="_(* #,##0_);_(* \(#,##0\);_(* &quot;-&quot;_);_(@_)">
                  <c:v>10570072</c:v>
                </c:pt>
              </c:numCache>
            </c:numRef>
          </c:val>
          <c:smooth val="0"/>
          <c:extLst>
            <c:ext xmlns:c16="http://schemas.microsoft.com/office/drawing/2014/chart" uri="{C3380CC4-5D6E-409C-BE32-E72D297353CC}">
              <c16:uniqueId val="{00000000-8372-4492-B731-6DC277DCC437}"/>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108211952"/>
        <c:axId val="1109398864"/>
        <c:extLst>
          <c:ext xmlns:c15="http://schemas.microsoft.com/office/drawing/2012/chart" uri="{02D57815-91ED-43cb-92C2-25804820EDAC}">
            <c15:filteredLineSeries>
              <c15:ser>
                <c:idx val="0"/>
                <c:order val="0"/>
                <c:tx>
                  <c:strRef>
                    <c:extLst>
                      <c:ext uri="{02D57815-91ED-43cb-92C2-25804820EDAC}">
                        <c15:formulaRef>
                          <c15:sqref>'GF Unassigned'!$A$2</c15:sqref>
                        </c15:formulaRef>
                      </c:ext>
                    </c:extLst>
                    <c:strCache>
                      <c:ptCount val="1"/>
                      <c:pt idx="0">
                        <c:v>General Fund</c:v>
                      </c:pt>
                    </c:strCache>
                  </c:strRef>
                </c:tx>
                <c:spPr>
                  <a:ln w="22225" cap="rnd" cmpd="sng" algn="ctr">
                    <a:solidFill>
                      <a:schemeClr val="accent1"/>
                    </a:solidFill>
                    <a:round/>
                  </a:ln>
                  <a:effectLst/>
                </c:spPr>
                <c:marker>
                  <c:symbol val="circle"/>
                  <c:size val="4"/>
                  <c:spPr>
                    <a:solidFill>
                      <a:schemeClr val="accent1"/>
                    </a:solidFill>
                    <a:ln w="9525" cap="flat" cmpd="sng" algn="ctr">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a:solidFill>
                              <a:schemeClr val="dk1">
                                <a:lumMod val="35000"/>
                                <a:lumOff val="65000"/>
                              </a:schemeClr>
                            </a:solidFill>
                          </a:ln>
                          <a:effectLst/>
                        </c:spPr>
                      </c15:leaderLines>
                    </c:ext>
                  </c:extLst>
                </c:dLbls>
                <c:cat>
                  <c:numRef>
                    <c:extLst>
                      <c:ext uri="{02D57815-91ED-43cb-92C2-25804820EDAC}">
                        <c15:formulaRef>
                          <c15:sqref>'GF Unassigned'!$B$1:$P$1</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c:ext uri="{02D57815-91ED-43cb-92C2-25804820EDAC}">
                        <c15:formulaRef>
                          <c15:sqref>'GF Unassigned'!$B$2:$P$2</c15:sqref>
                        </c15:formulaRef>
                      </c:ext>
                    </c:extLst>
                    <c:numCache>
                      <c:formatCode>General</c:formatCode>
                      <c:ptCount val="15"/>
                    </c:numCache>
                  </c:numRef>
                </c:val>
                <c:smooth val="0"/>
                <c:extLst>
                  <c:ext xmlns:c16="http://schemas.microsoft.com/office/drawing/2014/chart" uri="{C3380CC4-5D6E-409C-BE32-E72D297353CC}">
                    <c16:uniqueId val="{00000001-8372-4492-B731-6DC277DCC43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'GF Unassigned'!$A$3</c15:sqref>
                        </c15:formulaRef>
                      </c:ext>
                    </c:extLst>
                    <c:strCache>
                      <c:ptCount val="1"/>
                      <c:pt idx="0">
                        <c:v>Non-Spendable</c:v>
                      </c:pt>
                    </c:strCache>
                  </c:strRef>
                </c:tx>
                <c:spPr>
                  <a:ln w="22225" cap="rnd" cmpd="sng" algn="ctr">
                    <a:solidFill>
                      <a:schemeClr val="accent2"/>
                    </a:solidFill>
                    <a:round/>
                  </a:ln>
                  <a:effectLst/>
                </c:spPr>
                <c:marker>
                  <c:symbol val="circle"/>
                  <c:size val="4"/>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'GF Unassigned'!$B$1:$P$1</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xmlns:c15="http://schemas.microsoft.com/office/drawing/2012/chart">
                      <c:ext xmlns:c15="http://schemas.microsoft.com/office/drawing/2012/chart" uri="{02D57815-91ED-43cb-92C2-25804820EDAC}">
                        <c15:formulaRef>
                          <c15:sqref>'GF Unassigned'!$B$3:$P$3</c15:sqref>
                        </c15:formulaRef>
                      </c:ext>
                    </c:extLst>
                    <c:numCache>
                      <c:formatCode>"$"#,##0</c:formatCode>
                      <c:ptCount val="15"/>
                      <c:pt idx="0">
                        <c:v>100</c:v>
                      </c:pt>
                      <c:pt idx="1">
                        <c:v>100</c:v>
                      </c:pt>
                      <c:pt idx="2">
                        <c:v>0</c:v>
                      </c:pt>
                      <c:pt idx="3">
                        <c:v>0</c:v>
                      </c:pt>
                      <c:pt idx="4">
                        <c:v>0</c:v>
                      </c:pt>
                      <c:pt idx="5">
                        <c:v>0</c:v>
                      </c:pt>
                      <c:pt idx="6">
                        <c:v>95418</c:v>
                      </c:pt>
                      <c:pt idx="7" formatCode="_(&quot;$&quot;* #,##0_);_(&quot;$&quot;* \(#,##0\);_(&quot;$&quot;* &quot;-&quot;_);_(@_)">
                        <c:v>106594</c:v>
                      </c:pt>
                      <c:pt idx="8" formatCode="_(&quot;$&quot;* #,##0_);_(&quot;$&quot;* \(#,##0\);_(&quot;$&quot;* &quot;-&quot;_);_(@_)">
                        <c:v>80185</c:v>
                      </c:pt>
                      <c:pt idx="9" formatCode="_(&quot;$&quot;* #,##0_);_(&quot;$&quot;* \(#,##0\);_(&quot;$&quot;* &quot;-&quot;_);_(@_)">
                        <c:v>125402</c:v>
                      </c:pt>
                      <c:pt idx="10" formatCode="_(&quot;$&quot;* #,##0_);_(&quot;$&quot;* \(#,##0\);_(&quot;$&quot;* &quot;-&quot;_);_(@_)">
                        <c:v>676220</c:v>
                      </c:pt>
                      <c:pt idx="11" formatCode="_(&quot;$&quot;* #,##0_);_(&quot;$&quot;* \(#,##0\);_(&quot;$&quot;* &quot;-&quot;_);_(@_)">
                        <c:v>82883</c:v>
                      </c:pt>
                      <c:pt idx="12" formatCode="_(&quot;$&quot;* #,##0_);_(&quot;$&quot;* \(#,##0\);_(&quot;$&quot;* &quot;-&quot;_);_(@_)">
                        <c:v>82332</c:v>
                      </c:pt>
                      <c:pt idx="13" formatCode="_(&quot;$&quot;* #,##0_);_(&quot;$&quot;* \(#,##0\);_(&quot;$&quot;* &quot;-&quot;_);_(@_)">
                        <c:v>85383</c:v>
                      </c:pt>
                      <c:pt idx="14" formatCode="_(&quot;$&quot;* #,##0_);_(&quot;$&quot;* \(#,##0\);_(&quot;$&quot;* &quot;-&quot;_);_(@_)">
                        <c:v>96067</c:v>
                      </c:pt>
                    </c:numCache>
                  </c:numRef>
                </c:val>
                <c:smooth val="0"/>
                <c:extLst xmlns:c15="http://schemas.microsoft.com/office/drawing/2012/chart">
                  <c:ext xmlns:c16="http://schemas.microsoft.com/office/drawing/2014/chart" uri="{C3380CC4-5D6E-409C-BE32-E72D297353CC}">
                    <c16:uniqueId val="{00000002-8372-4492-B731-6DC277DCC43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'GF Unassigned'!$A$4</c15:sqref>
                        </c15:formulaRef>
                      </c:ext>
                    </c:extLst>
                    <c:strCache>
                      <c:ptCount val="1"/>
                      <c:pt idx="0">
                        <c:v>Restricted</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'GF Unassigned'!$B$1:$P$1</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xmlns:c15="http://schemas.microsoft.com/office/drawing/2012/chart">
                      <c:ext xmlns:c15="http://schemas.microsoft.com/office/drawing/2012/chart" uri="{02D57815-91ED-43cb-92C2-25804820EDAC}">
                        <c15:formulaRef>
                          <c15:sqref>'GF Unassigned'!$B$4:$P$4</c15:sqref>
                        </c15:formulaRef>
                      </c:ext>
                    </c:extLst>
                    <c:numCache>
                      <c:formatCode>"$"#,##0</c:formatCode>
                      <c:ptCount val="15"/>
                      <c:pt idx="0">
                        <c:v>0</c:v>
                      </c:pt>
                      <c:pt idx="1">
                        <c:v>0</c:v>
                      </c:pt>
                      <c:pt idx="2">
                        <c:v>2753204</c:v>
                      </c:pt>
                      <c:pt idx="3">
                        <c:v>2753041</c:v>
                      </c:pt>
                      <c:pt idx="4">
                        <c:v>172222</c:v>
                      </c:pt>
                      <c:pt idx="5">
                        <c:v>161870</c:v>
                      </c:pt>
                      <c:pt idx="6">
                        <c:v>98783</c:v>
                      </c:pt>
                      <c:pt idx="7" formatCode="_(* #,##0_);_(* \(#,##0\);_(* &quot;-&quot;_);_(@_)">
                        <c:v>0</c:v>
                      </c:pt>
                      <c:pt idx="8" formatCode="_(* #,##0_);_(* \(#,##0\);_(* &quot;-&quot;_);_(@_)">
                        <c:v>0</c:v>
                      </c:pt>
                      <c:pt idx="9" formatCode="_(* #,##0_);_(* \(#,##0\);_(* &quot;-&quot;_);_(@_)">
                        <c:v>0</c:v>
                      </c:pt>
                      <c:pt idx="10" formatCode="_(* #,##0_);_(* \(#,##0\);_(* &quot;-&quot;_);_(@_)">
                        <c:v>0</c:v>
                      </c:pt>
                      <c:pt idx="11" formatCode="_(* #,##0_);_(* \(#,##0\);_(* &quot;-&quot;_);_(@_)">
                        <c:v>0</c:v>
                      </c:pt>
                      <c:pt idx="12" formatCode="_(* #,##0_);_(* \(#,##0\);_(* &quot;-&quot;_);_(@_)">
                        <c:v>0</c:v>
                      </c:pt>
                      <c:pt idx="13" formatCode="_(* #,##0_);_(* \(#,##0\);_(* &quot;-&quot;_);_(@_)">
                        <c:v>0</c:v>
                      </c:pt>
                      <c:pt idx="14" formatCode="_(* #,##0_);_(* \(#,##0\);_(* &quot;-&quot;_);_(@_)">
                        <c:v>0</c:v>
                      </c:pt>
                    </c:numCache>
                  </c:numRef>
                </c:val>
                <c:smooth val="0"/>
                <c:extLst xmlns:c15="http://schemas.microsoft.com/office/drawing/2012/chart">
                  <c:ext xmlns:c16="http://schemas.microsoft.com/office/drawing/2014/chart" uri="{C3380CC4-5D6E-409C-BE32-E72D297353CC}">
                    <c16:uniqueId val="{00000003-8372-4492-B731-6DC277DCC43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'GF Unassigned'!$A$5</c15:sqref>
                        </c15:formulaRef>
                      </c:ext>
                    </c:extLst>
                    <c:strCache>
                      <c:ptCount val="1"/>
                      <c:pt idx="0">
                        <c:v>Assigned</c:v>
                      </c:pt>
                    </c:strCache>
                  </c:strRef>
                </c:tx>
                <c:spPr>
                  <a:ln w="22225" cap="rnd" cmpd="sng" algn="ctr">
                    <a:solidFill>
                      <a:schemeClr val="accent4"/>
                    </a:solidFill>
                    <a:round/>
                  </a:ln>
                  <a:effectLst/>
                </c:spPr>
                <c:marker>
                  <c:symbol val="circle"/>
                  <c:size val="4"/>
                  <c:spPr>
                    <a:solidFill>
                      <a:schemeClr val="accent4"/>
                    </a:solidFill>
                    <a:ln w="9525" cap="flat" cmpd="sng" algn="ctr">
                      <a:solidFill>
                        <a:schemeClr val="accent4"/>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'GF Unassigned'!$B$1:$P$1</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xmlns:c15="http://schemas.microsoft.com/office/drawing/2012/chart">
                      <c:ext xmlns:c15="http://schemas.microsoft.com/office/drawing/2012/chart" uri="{02D57815-91ED-43cb-92C2-25804820EDAC}">
                        <c15:formulaRef>
                          <c15:sqref>'GF Unassigned'!$B$5:$P$5</c15:sqref>
                        </c15:formulaRef>
                      </c:ext>
                    </c:extLst>
                    <c:numCache>
                      <c:formatCode>"$"#,##0</c:formatCode>
                      <c:ptCount val="15"/>
                      <c:pt idx="0">
                        <c:v>0</c:v>
                      </c:pt>
                      <c:pt idx="1">
                        <c:v>0</c:v>
                      </c:pt>
                      <c:pt idx="2">
                        <c:v>0</c:v>
                      </c:pt>
                      <c:pt idx="3">
                        <c:v>0</c:v>
                      </c:pt>
                      <c:pt idx="4">
                        <c:v>20000</c:v>
                      </c:pt>
                      <c:pt idx="5">
                        <c:v>40000</c:v>
                      </c:pt>
                      <c:pt idx="6">
                        <c:v>62189</c:v>
                      </c:pt>
                      <c:pt idx="7" formatCode="_(* #,##0_);_(* \(#,##0\);_(* &quot;-&quot;_);_(@_)">
                        <c:v>103728</c:v>
                      </c:pt>
                      <c:pt idx="8" formatCode="_(* #,##0_);_(* \(#,##0\);_(* &quot;-&quot;_);_(@_)">
                        <c:v>125231</c:v>
                      </c:pt>
                      <c:pt idx="9" formatCode="_(* #,##0_);_(* \(#,##0\);_(* &quot;-&quot;_);_(@_)">
                        <c:v>0</c:v>
                      </c:pt>
                      <c:pt idx="10" formatCode="_(* #,##0_);_(* \(#,##0\);_(* &quot;-&quot;_);_(@_)">
                        <c:v>0</c:v>
                      </c:pt>
                      <c:pt idx="11" formatCode="_(* #,##0_);_(* \(#,##0\);_(* &quot;-&quot;_);_(@_)">
                        <c:v>0</c:v>
                      </c:pt>
                      <c:pt idx="12" formatCode="_(* #,##0_);_(* \(#,##0\);_(* &quot;-&quot;_);_(@_)">
                        <c:v>0</c:v>
                      </c:pt>
                      <c:pt idx="13" formatCode="_(* #,##0_);_(* \(#,##0\);_(* &quot;-&quot;_);_(@_)">
                        <c:v>0</c:v>
                      </c:pt>
                      <c:pt idx="14" formatCode="_(* #,##0_);_(* \(#,##0\);_(* &quot;-&quot;_);_(@_)">
                        <c:v>0</c:v>
                      </c:pt>
                    </c:numCache>
                  </c:numRef>
                </c:val>
                <c:smooth val="0"/>
                <c:extLst xmlns:c15="http://schemas.microsoft.com/office/drawing/2012/chart">
                  <c:ext xmlns:c16="http://schemas.microsoft.com/office/drawing/2014/chart" uri="{C3380CC4-5D6E-409C-BE32-E72D297353CC}">
                    <c16:uniqueId val="{00000004-8372-4492-B731-6DC277DCC43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'GF Unassigned'!$A$7</c15:sqref>
                        </c15:formulaRef>
                      </c:ext>
                    </c:extLst>
                    <c:strCache>
                      <c:ptCount val="1"/>
                      <c:pt idx="0">
                        <c:v>Total General Fund</c:v>
                      </c:pt>
                    </c:strCache>
                  </c:strRef>
                </c:tx>
                <c:spPr>
                  <a:ln w="22225" cap="rnd" cmpd="sng" algn="ctr">
                    <a:solidFill>
                      <a:schemeClr val="accent6"/>
                    </a:solidFill>
                    <a:round/>
                  </a:ln>
                  <a:effectLst/>
                </c:spPr>
                <c:marker>
                  <c:symbol val="circle"/>
                  <c:size val="4"/>
                  <c:spPr>
                    <a:solidFill>
                      <a:schemeClr val="accent6"/>
                    </a:solidFill>
                    <a:ln w="9525" cap="flat" cmpd="sng" algn="ctr">
                      <a:solidFill>
                        <a:schemeClr val="accent6"/>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'GF Unassigned'!$B$1:$P$1</c15:sqref>
                        </c15:formulaRef>
                      </c:ext>
                    </c:extLst>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extLst xmlns:c15="http://schemas.microsoft.com/office/drawing/2012/chart">
                      <c:ext xmlns:c15="http://schemas.microsoft.com/office/drawing/2012/chart" uri="{02D57815-91ED-43cb-92C2-25804820EDAC}">
                        <c15:formulaRef>
                          <c15:sqref>'GF Unassigned'!$B$7:$P$7</c15:sqref>
                        </c15:formulaRef>
                      </c:ext>
                    </c:extLst>
                    <c:numCache>
                      <c:formatCode>"$"#,##0</c:formatCode>
                      <c:ptCount val="15"/>
                      <c:pt idx="0">
                        <c:v>5769338</c:v>
                      </c:pt>
                      <c:pt idx="1">
                        <c:v>5836442</c:v>
                      </c:pt>
                      <c:pt idx="2">
                        <c:v>7769373</c:v>
                      </c:pt>
                      <c:pt idx="3">
                        <c:v>10658721</c:v>
                      </c:pt>
                      <c:pt idx="4">
                        <c:v>7845771</c:v>
                      </c:pt>
                      <c:pt idx="5">
                        <c:v>9803976</c:v>
                      </c:pt>
                      <c:pt idx="6">
                        <c:v>11491113</c:v>
                      </c:pt>
                      <c:pt idx="7" formatCode="_(&quot;$&quot;* #,##0_);_(&quot;$&quot;* \(#,##0\);_(&quot;$&quot;* &quot;-&quot;_);_(@_)">
                        <c:v>12445431</c:v>
                      </c:pt>
                      <c:pt idx="8" formatCode="_(&quot;$&quot;* #,##0_);_(&quot;$&quot;* \(#,##0\);_(&quot;$&quot;* &quot;-&quot;_);_(@_)">
                        <c:v>13138585</c:v>
                      </c:pt>
                      <c:pt idx="9" formatCode="_(&quot;$&quot;* #,##0_);_(&quot;$&quot;* \(#,##0\);_(&quot;$&quot;* &quot;-&quot;_);_(@_)">
                        <c:v>13070901</c:v>
                      </c:pt>
                      <c:pt idx="10" formatCode="_(&quot;$&quot;* #,##0_);_(&quot;$&quot;* \(#,##0\);_(&quot;$&quot;* &quot;-&quot;_);_(@_)">
                        <c:v>13857466</c:v>
                      </c:pt>
                      <c:pt idx="11" formatCode="_(&quot;$&quot;* #,##0_);_(&quot;$&quot;* \(#,##0\);_(&quot;$&quot;* &quot;-&quot;_);_(@_)">
                        <c:v>11525030</c:v>
                      </c:pt>
                      <c:pt idx="12" formatCode="_(&quot;$&quot;* #,##0_);_(&quot;$&quot;* \(#,##0\);_(&quot;$&quot;* &quot;-&quot;_);_(@_)">
                        <c:v>10721028</c:v>
                      </c:pt>
                      <c:pt idx="13" formatCode="_(&quot;$&quot;* #,##0_);_(&quot;$&quot;* \(#,##0\);_(&quot;$&quot;* &quot;-&quot;_);_(@_)">
                        <c:v>11102454</c:v>
                      </c:pt>
                      <c:pt idx="14" formatCode="_(&quot;$&quot;* #,##0_);_(&quot;$&quot;* \(#,##0\);_(&quot;$&quot;* &quot;-&quot;_);_(@_)">
                        <c:v>10666139</c:v>
                      </c:pt>
                    </c:numCache>
                  </c:numRef>
                </c:val>
                <c:smooth val="0"/>
                <c:extLst xmlns:c15="http://schemas.microsoft.com/office/drawing/2012/chart">
                  <c:ext xmlns:c16="http://schemas.microsoft.com/office/drawing/2014/chart" uri="{C3380CC4-5D6E-409C-BE32-E72D297353CC}">
                    <c16:uniqueId val="{00000005-8372-4492-B731-6DC277DCC437}"/>
                  </c:ext>
                </c:extLst>
              </c15:ser>
            </c15:filteredLineSeries>
          </c:ext>
        </c:extLst>
      </c:lineChart>
      <c:catAx>
        <c:axId val="110821195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09398864"/>
        <c:crosses val="autoZero"/>
        <c:auto val="1"/>
        <c:lblAlgn val="ctr"/>
        <c:lblOffset val="100"/>
        <c:noMultiLvlLbl val="0"/>
      </c:catAx>
      <c:valAx>
        <c:axId val="1109398864"/>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10821195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41290057917837886"/>
          <c:y val="0.93086523194610549"/>
          <c:w val="0.11957219684212071"/>
          <c:h val="5.537244318760584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Revenues Controlled By The Village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'Control (2)'!$A$11</c:f>
              <c:strCache>
                <c:ptCount val="1"/>
                <c:pt idx="0">
                  <c:v>Ad Valorem</c:v>
                </c:pt>
              </c:strCache>
            </c:strRef>
          </c:tx>
          <c:spPr>
            <a:ln w="22225" cap="rnd" cmpd="sng" algn="ctr">
              <a:solidFill>
                <a:schemeClr val="accent1"/>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1A-436C-BFDB-3294EA119F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'Control (2)'!$G$6:$L$6</c:f>
              <c:numCache>
                <c:formatCode>0</c:formatCode>
                <c:ptCount val="6"/>
                <c:pt idx="0">
                  <c:v>2014</c:v>
                </c:pt>
                <c:pt idx="1">
                  <c:v>2015</c:v>
                </c:pt>
                <c:pt idx="2">
                  <c:v>2016</c:v>
                </c:pt>
                <c:pt idx="3">
                  <c:v>2017</c:v>
                </c:pt>
                <c:pt idx="4">
                  <c:v>2018</c:v>
                </c:pt>
                <c:pt idx="5">
                  <c:v>2019</c:v>
                </c:pt>
              </c:numCache>
            </c:numRef>
          </c:cat>
          <c:val>
            <c:numRef>
              <c:f>'Control (2)'!$G$11:$L$11</c:f>
              <c:numCache>
                <c:formatCode>#,##0.00</c:formatCode>
                <c:ptCount val="6"/>
                <c:pt idx="0">
                  <c:v>5555032.0499999998</c:v>
                </c:pt>
                <c:pt idx="1">
                  <c:v>5788016.4100000001</c:v>
                </c:pt>
                <c:pt idx="2">
                  <c:v>5967015.4100000001</c:v>
                </c:pt>
                <c:pt idx="3">
                  <c:v>5949675.2799999993</c:v>
                </c:pt>
                <c:pt idx="4">
                  <c:v>6280595.7699999996</c:v>
                </c:pt>
                <c:pt idx="5">
                  <c:v>6311243.0699999994</c:v>
                </c:pt>
              </c:numCache>
            </c:numRef>
          </c:val>
          <c:smooth val="0"/>
          <c:extLst>
            <c:ext xmlns:c16="http://schemas.microsoft.com/office/drawing/2014/chart" uri="{C3380CC4-5D6E-409C-BE32-E72D297353CC}">
              <c16:uniqueId val="{00000001-F81A-436C-BFDB-3294EA119FC3}"/>
            </c:ext>
          </c:extLst>
        </c:ser>
        <c:ser>
          <c:idx val="1"/>
          <c:order val="1"/>
          <c:tx>
            <c:strRef>
              <c:f>'Control (2)'!$A$27</c:f>
              <c:strCache>
                <c:ptCount val="1"/>
                <c:pt idx="0">
                  <c:v>Licenses and Permits</c:v>
                </c:pt>
              </c:strCache>
            </c:strRef>
          </c:tx>
          <c:spPr>
            <a:ln w="22225" cap="rnd" cmpd="sng" algn="ctr">
              <a:solidFill>
                <a:schemeClr val="accent2"/>
              </a:solidFill>
              <a:round/>
            </a:ln>
            <a:effectLst/>
          </c:spPr>
          <c:marker>
            <c:symbol val="none"/>
          </c:marker>
          <c:dLbls>
            <c:dLbl>
              <c:idx val="5"/>
              <c:layout>
                <c:manualLayout>
                  <c:x val="-1.3366748450292601E-2"/>
                  <c:y val="1.6771488469601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1A-436C-BFDB-3294EA119F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'Control (2)'!$G$6:$L$6</c:f>
              <c:numCache>
                <c:formatCode>0</c:formatCode>
                <c:ptCount val="6"/>
                <c:pt idx="0">
                  <c:v>2014</c:v>
                </c:pt>
                <c:pt idx="1">
                  <c:v>2015</c:v>
                </c:pt>
                <c:pt idx="2">
                  <c:v>2016</c:v>
                </c:pt>
                <c:pt idx="3">
                  <c:v>2017</c:v>
                </c:pt>
                <c:pt idx="4">
                  <c:v>2018</c:v>
                </c:pt>
                <c:pt idx="5">
                  <c:v>2019</c:v>
                </c:pt>
              </c:numCache>
            </c:numRef>
          </c:cat>
          <c:val>
            <c:numRef>
              <c:f>'Control (2)'!$G$27:$L$27</c:f>
              <c:numCache>
                <c:formatCode>#,##0.00</c:formatCode>
                <c:ptCount val="6"/>
                <c:pt idx="0">
                  <c:v>354800.24999999994</c:v>
                </c:pt>
                <c:pt idx="1">
                  <c:v>319784.08</c:v>
                </c:pt>
                <c:pt idx="2">
                  <c:v>258980.21</c:v>
                </c:pt>
                <c:pt idx="3">
                  <c:v>253599.49000000002</c:v>
                </c:pt>
                <c:pt idx="4">
                  <c:v>227120.45</c:v>
                </c:pt>
                <c:pt idx="5">
                  <c:v>313573.84999999998</c:v>
                </c:pt>
              </c:numCache>
            </c:numRef>
          </c:val>
          <c:smooth val="0"/>
          <c:extLst>
            <c:ext xmlns:c16="http://schemas.microsoft.com/office/drawing/2014/chart" uri="{C3380CC4-5D6E-409C-BE32-E72D297353CC}">
              <c16:uniqueId val="{00000003-F81A-436C-BFDB-3294EA119FC3}"/>
            </c:ext>
          </c:extLst>
        </c:ser>
        <c:ser>
          <c:idx val="2"/>
          <c:order val="2"/>
          <c:tx>
            <c:strRef>
              <c:f>'Control (2)'!$A$37</c:f>
              <c:strCache>
                <c:ptCount val="1"/>
                <c:pt idx="0">
                  <c:v>Charges For Services</c:v>
                </c:pt>
              </c:strCache>
            </c:strRef>
          </c:tx>
          <c:spPr>
            <a:ln w="22225" cap="rnd" cmpd="sng" algn="ctr">
              <a:solidFill>
                <a:schemeClr val="accent3"/>
              </a:solidFill>
              <a:round/>
            </a:ln>
            <a:effectLst/>
          </c:spPr>
          <c:marker>
            <c:symbol val="none"/>
          </c:marker>
          <c:cat>
            <c:numRef>
              <c:f>'Control (2)'!$G$6:$L$6</c:f>
              <c:numCache>
                <c:formatCode>0</c:formatCode>
                <c:ptCount val="6"/>
                <c:pt idx="0">
                  <c:v>2014</c:v>
                </c:pt>
                <c:pt idx="1">
                  <c:v>2015</c:v>
                </c:pt>
                <c:pt idx="2">
                  <c:v>2016</c:v>
                </c:pt>
                <c:pt idx="3">
                  <c:v>2017</c:v>
                </c:pt>
                <c:pt idx="4">
                  <c:v>2018</c:v>
                </c:pt>
                <c:pt idx="5">
                  <c:v>2019</c:v>
                </c:pt>
              </c:numCache>
            </c:numRef>
          </c:cat>
          <c:val>
            <c:numRef>
              <c:f>'Control (2)'!$G$37:$L$37</c:f>
              <c:numCache>
                <c:formatCode>#,##0.00</c:formatCode>
                <c:ptCount val="6"/>
                <c:pt idx="0">
                  <c:v>10160</c:v>
                </c:pt>
                <c:pt idx="1">
                  <c:v>6800</c:v>
                </c:pt>
                <c:pt idx="2">
                  <c:v>11745</c:v>
                </c:pt>
                <c:pt idx="3">
                  <c:v>18470</c:v>
                </c:pt>
                <c:pt idx="4">
                  <c:v>20320</c:v>
                </c:pt>
                <c:pt idx="5">
                  <c:v>41532.649999999994</c:v>
                </c:pt>
              </c:numCache>
            </c:numRef>
          </c:val>
          <c:smooth val="0"/>
          <c:extLst>
            <c:ext xmlns:c16="http://schemas.microsoft.com/office/drawing/2014/chart" uri="{C3380CC4-5D6E-409C-BE32-E72D297353CC}">
              <c16:uniqueId val="{00000004-F81A-436C-BFDB-3294EA119FC3}"/>
            </c:ext>
          </c:extLst>
        </c:ser>
        <c:ser>
          <c:idx val="3"/>
          <c:order val="3"/>
          <c:tx>
            <c:strRef>
              <c:f>'Control (2)'!$A$98</c:f>
              <c:strCache>
                <c:ptCount val="1"/>
                <c:pt idx="0">
                  <c:v>Park Rentals</c:v>
                </c:pt>
              </c:strCache>
            </c:strRef>
          </c:tx>
          <c:spPr>
            <a:ln w="22225" cap="rnd" cmpd="sng" algn="ctr">
              <a:solidFill>
                <a:schemeClr val="accent4"/>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A-436C-BFDB-3294EA119F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'Control (2)'!$G$6:$L$6</c:f>
              <c:numCache>
                <c:formatCode>0</c:formatCode>
                <c:ptCount val="6"/>
                <c:pt idx="0">
                  <c:v>2014</c:v>
                </c:pt>
                <c:pt idx="1">
                  <c:v>2015</c:v>
                </c:pt>
                <c:pt idx="2">
                  <c:v>2016</c:v>
                </c:pt>
                <c:pt idx="3">
                  <c:v>2017</c:v>
                </c:pt>
                <c:pt idx="4">
                  <c:v>2018</c:v>
                </c:pt>
                <c:pt idx="5">
                  <c:v>2019</c:v>
                </c:pt>
              </c:numCache>
            </c:numRef>
          </c:cat>
          <c:val>
            <c:numRef>
              <c:f>'Control (2)'!$G$98:$L$98</c:f>
              <c:numCache>
                <c:formatCode>#,##0.00</c:formatCode>
                <c:ptCount val="6"/>
                <c:pt idx="0">
                  <c:v>596055.41999999993</c:v>
                </c:pt>
                <c:pt idx="1">
                  <c:v>828662.40000000014</c:v>
                </c:pt>
                <c:pt idx="2">
                  <c:v>671771.74999999977</c:v>
                </c:pt>
                <c:pt idx="3">
                  <c:v>744705.87000000011</c:v>
                </c:pt>
                <c:pt idx="4">
                  <c:v>785149.05</c:v>
                </c:pt>
                <c:pt idx="5">
                  <c:v>847623.44000000006</c:v>
                </c:pt>
              </c:numCache>
            </c:numRef>
          </c:val>
          <c:smooth val="0"/>
          <c:extLst>
            <c:ext xmlns:c16="http://schemas.microsoft.com/office/drawing/2014/chart" uri="{C3380CC4-5D6E-409C-BE32-E72D297353CC}">
              <c16:uniqueId val="{00000006-F81A-436C-BFDB-3294EA119FC3}"/>
            </c:ext>
          </c:extLst>
        </c:ser>
        <c:ser>
          <c:idx val="4"/>
          <c:order val="4"/>
          <c:tx>
            <c:strRef>
              <c:f>'Control (2)'!$F$100</c:f>
              <c:strCache>
                <c:ptCount val="1"/>
              </c:strCache>
            </c:strRef>
          </c:tx>
          <c:spPr>
            <a:ln w="22225" cap="rnd" cmpd="sng" algn="ctr">
              <a:solidFill>
                <a:schemeClr val="accent5"/>
              </a:solidFill>
              <a:round/>
            </a:ln>
            <a:effectLst/>
          </c:spPr>
          <c:marker>
            <c:symbol val="none"/>
          </c:marker>
          <c:dLbls>
            <c:dLbl>
              <c:idx val="5"/>
              <c:layout>
                <c:manualLayout>
                  <c:x val="0"/>
                  <c:y val="-1.2578616352201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A-436C-BFDB-3294EA119F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'Control (2)'!$G$6:$L$6</c:f>
              <c:numCache>
                <c:formatCode>0</c:formatCode>
                <c:ptCount val="6"/>
                <c:pt idx="0">
                  <c:v>2014</c:v>
                </c:pt>
                <c:pt idx="1">
                  <c:v>2015</c:v>
                </c:pt>
                <c:pt idx="2">
                  <c:v>2016</c:v>
                </c:pt>
                <c:pt idx="3">
                  <c:v>2017</c:v>
                </c:pt>
                <c:pt idx="4">
                  <c:v>2018</c:v>
                </c:pt>
                <c:pt idx="5">
                  <c:v>2019</c:v>
                </c:pt>
              </c:numCache>
            </c:numRef>
          </c:cat>
          <c:val>
            <c:numRef>
              <c:f>'Control (2)'!$G$100:$L$100</c:f>
              <c:numCache>
                <c:formatCode>#,##0.00</c:formatCode>
                <c:ptCount val="6"/>
                <c:pt idx="0">
                  <c:v>190943.45</c:v>
                </c:pt>
                <c:pt idx="1">
                  <c:v>134216.01</c:v>
                </c:pt>
                <c:pt idx="2">
                  <c:v>113849.17</c:v>
                </c:pt>
                <c:pt idx="3">
                  <c:v>121038.03</c:v>
                </c:pt>
                <c:pt idx="4">
                  <c:v>74170.67</c:v>
                </c:pt>
                <c:pt idx="5">
                  <c:v>259137.1</c:v>
                </c:pt>
              </c:numCache>
            </c:numRef>
          </c:val>
          <c:smooth val="0"/>
          <c:extLst>
            <c:ext xmlns:c16="http://schemas.microsoft.com/office/drawing/2014/chart" uri="{C3380CC4-5D6E-409C-BE32-E72D297353CC}">
              <c16:uniqueId val="{00000008-F81A-436C-BFDB-3294EA119FC3}"/>
            </c:ext>
          </c:extLst>
        </c:ser>
        <c:ser>
          <c:idx val="5"/>
          <c:order val="5"/>
          <c:tx>
            <c:strRef>
              <c:f>'Control (2)'!$F$103</c:f>
              <c:strCache>
                <c:ptCount val="1"/>
              </c:strCache>
            </c:strRef>
          </c:tx>
          <c:spPr>
            <a:ln w="22225" cap="rnd" cmpd="sng" algn="ctr">
              <a:solidFill>
                <a:schemeClr val="accent6"/>
              </a:solidFill>
              <a:round/>
            </a:ln>
            <a:effectLst/>
          </c:spPr>
          <c:marker>
            <c:symbol val="none"/>
          </c:marker>
          <c:dLbls>
            <c:dLbl>
              <c:idx val="5"/>
              <c:layout>
                <c:manualLayout>
                  <c:x val="5.0125306688597257E-3"/>
                  <c:y val="1.0482180293501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A-436C-BFDB-3294EA119F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'Control (2)'!$G$6:$L$6</c:f>
              <c:numCache>
                <c:formatCode>0</c:formatCode>
                <c:ptCount val="6"/>
                <c:pt idx="0">
                  <c:v>2014</c:v>
                </c:pt>
                <c:pt idx="1">
                  <c:v>2015</c:v>
                </c:pt>
                <c:pt idx="2">
                  <c:v>2016</c:v>
                </c:pt>
                <c:pt idx="3">
                  <c:v>2017</c:v>
                </c:pt>
                <c:pt idx="4">
                  <c:v>2018</c:v>
                </c:pt>
                <c:pt idx="5">
                  <c:v>2019</c:v>
                </c:pt>
              </c:numCache>
            </c:numRef>
          </c:cat>
          <c:val>
            <c:numRef>
              <c:f>'Control (2)'!$G$103:$L$103</c:f>
              <c:numCache>
                <c:formatCode>#,##0.00</c:formatCode>
                <c:ptCount val="6"/>
                <c:pt idx="0">
                  <c:v>96061.58</c:v>
                </c:pt>
                <c:pt idx="1">
                  <c:v>103963.65</c:v>
                </c:pt>
                <c:pt idx="2">
                  <c:v>88987.35</c:v>
                </c:pt>
                <c:pt idx="3">
                  <c:v>87709.72</c:v>
                </c:pt>
                <c:pt idx="4">
                  <c:v>70779.41</c:v>
                </c:pt>
                <c:pt idx="5">
                  <c:v>63448.67</c:v>
                </c:pt>
              </c:numCache>
            </c:numRef>
          </c:val>
          <c:smooth val="0"/>
          <c:extLst>
            <c:ext xmlns:c16="http://schemas.microsoft.com/office/drawing/2014/chart" uri="{C3380CC4-5D6E-409C-BE32-E72D297353CC}">
              <c16:uniqueId val="{0000000A-F81A-436C-BFDB-3294EA119FC3}"/>
            </c:ext>
          </c:extLst>
        </c:ser>
        <c:ser>
          <c:idx val="6"/>
          <c:order val="6"/>
          <c:tx>
            <c:strRef>
              <c:f>'Control (2)'!$A$123</c:f>
              <c:strCache>
                <c:ptCount val="1"/>
                <c:pt idx="0">
                  <c:v>Miscellaneous Income</c:v>
                </c:pt>
              </c:strCache>
            </c:strRef>
          </c:tx>
          <c:spPr>
            <a:ln w="22225" cap="rnd" cmpd="sng" algn="ctr">
              <a:solidFill>
                <a:schemeClr val="accent1">
                  <a:lumMod val="60000"/>
                </a:schemeClr>
              </a:solidFill>
              <a:round/>
            </a:ln>
            <a:effectLst/>
          </c:spPr>
          <c:marker>
            <c:symbol val="none"/>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A-436C-BFDB-3294EA119F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'Control (2)'!$G$6:$L$6</c:f>
              <c:numCache>
                <c:formatCode>0</c:formatCode>
                <c:ptCount val="6"/>
                <c:pt idx="0">
                  <c:v>2014</c:v>
                </c:pt>
                <c:pt idx="1">
                  <c:v>2015</c:v>
                </c:pt>
                <c:pt idx="2">
                  <c:v>2016</c:v>
                </c:pt>
                <c:pt idx="3">
                  <c:v>2017</c:v>
                </c:pt>
                <c:pt idx="4">
                  <c:v>2018</c:v>
                </c:pt>
                <c:pt idx="5">
                  <c:v>2019</c:v>
                </c:pt>
              </c:numCache>
            </c:numRef>
          </c:cat>
          <c:val>
            <c:numRef>
              <c:f>'Control (2)'!$G$123:$L$123</c:f>
              <c:numCache>
                <c:formatCode>#,##0.00</c:formatCode>
                <c:ptCount val="6"/>
                <c:pt idx="0">
                  <c:v>295648.19</c:v>
                </c:pt>
                <c:pt idx="1">
                  <c:v>293991.13</c:v>
                </c:pt>
                <c:pt idx="2">
                  <c:v>254192.11000000002</c:v>
                </c:pt>
                <c:pt idx="3">
                  <c:v>405219.63999999996</c:v>
                </c:pt>
                <c:pt idx="4">
                  <c:v>392035.33000000007</c:v>
                </c:pt>
                <c:pt idx="5">
                  <c:v>547911.69999999995</c:v>
                </c:pt>
              </c:numCache>
            </c:numRef>
          </c:val>
          <c:smooth val="0"/>
          <c:extLst>
            <c:ext xmlns:c16="http://schemas.microsoft.com/office/drawing/2014/chart" uri="{C3380CC4-5D6E-409C-BE32-E72D297353CC}">
              <c16:uniqueId val="{0000000C-F81A-436C-BFDB-3294EA119FC3}"/>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662007711"/>
        <c:axId val="1662556111"/>
      </c:lineChart>
      <c:catAx>
        <c:axId val="1662007711"/>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662556111"/>
        <c:crosses val="autoZero"/>
        <c:auto val="1"/>
        <c:lblAlgn val="ctr"/>
        <c:lblOffset val="100"/>
        <c:noMultiLvlLbl val="0"/>
      </c:catAx>
      <c:valAx>
        <c:axId val="1662556111"/>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662007711"/>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dirty="0"/>
              <a:t>Revenues Not Controlled By The Village</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'Do not control'!$A$9</c:f>
              <c:strCache>
                <c:ptCount val="1"/>
                <c:pt idx="0">
                  <c:v>Utility and Communication Taxes</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'Do not control'!$G$3:$L$3</c:f>
              <c:numCache>
                <c:formatCode>0</c:formatCode>
                <c:ptCount val="6"/>
                <c:pt idx="0">
                  <c:v>2014</c:v>
                </c:pt>
                <c:pt idx="1">
                  <c:v>2015</c:v>
                </c:pt>
                <c:pt idx="2">
                  <c:v>2016</c:v>
                </c:pt>
                <c:pt idx="3">
                  <c:v>2017</c:v>
                </c:pt>
                <c:pt idx="4">
                  <c:v>2018</c:v>
                </c:pt>
                <c:pt idx="5">
                  <c:v>2019</c:v>
                </c:pt>
              </c:numCache>
            </c:numRef>
          </c:cat>
          <c:val>
            <c:numRef>
              <c:f>'Do not control'!$G$9:$L$9</c:f>
              <c:numCache>
                <c:formatCode>#,##0.00</c:formatCode>
                <c:ptCount val="6"/>
                <c:pt idx="0">
                  <c:v>3795601.9899999998</c:v>
                </c:pt>
                <c:pt idx="1">
                  <c:v>3662917.7700000005</c:v>
                </c:pt>
                <c:pt idx="2">
                  <c:v>3640353.7300000004</c:v>
                </c:pt>
                <c:pt idx="3">
                  <c:v>3718493.4800000004</c:v>
                </c:pt>
                <c:pt idx="4">
                  <c:v>3598877.67</c:v>
                </c:pt>
                <c:pt idx="5">
                  <c:v>3408468.62</c:v>
                </c:pt>
              </c:numCache>
            </c:numRef>
          </c:val>
          <c:smooth val="0"/>
          <c:extLst>
            <c:ext xmlns:c16="http://schemas.microsoft.com/office/drawing/2014/chart" uri="{C3380CC4-5D6E-409C-BE32-E72D297353CC}">
              <c16:uniqueId val="{00000001-10D7-49AF-9BED-C69684455F3B}"/>
            </c:ext>
          </c:extLst>
        </c:ser>
        <c:ser>
          <c:idx val="1"/>
          <c:order val="1"/>
          <c:tx>
            <c:strRef>
              <c:f>'Do not control'!$A$12</c:f>
              <c:strCache>
                <c:ptCount val="1"/>
                <c:pt idx="0">
                  <c:v>Electric Franchise Fee</c:v>
                </c:pt>
              </c:strCache>
            </c:strRef>
          </c:tx>
          <c:spPr>
            <a:ln w="22225" cap="rnd" cmpd="sng" algn="ctr">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'Do not control'!$G$3:$L$3</c:f>
              <c:numCache>
                <c:formatCode>0</c:formatCode>
                <c:ptCount val="6"/>
                <c:pt idx="0">
                  <c:v>2014</c:v>
                </c:pt>
                <c:pt idx="1">
                  <c:v>2015</c:v>
                </c:pt>
                <c:pt idx="2">
                  <c:v>2016</c:v>
                </c:pt>
                <c:pt idx="3">
                  <c:v>2017</c:v>
                </c:pt>
                <c:pt idx="4">
                  <c:v>2018</c:v>
                </c:pt>
                <c:pt idx="5">
                  <c:v>2019</c:v>
                </c:pt>
              </c:numCache>
            </c:numRef>
          </c:cat>
          <c:val>
            <c:numRef>
              <c:f>'Do not control'!$G$11:$L$11</c:f>
              <c:numCache>
                <c:formatCode>#,##0.00</c:formatCode>
                <c:ptCount val="6"/>
                <c:pt idx="0">
                  <c:v>829882.45</c:v>
                </c:pt>
                <c:pt idx="1">
                  <c:v>787126.26</c:v>
                </c:pt>
                <c:pt idx="2">
                  <c:v>800851.79</c:v>
                </c:pt>
                <c:pt idx="3">
                  <c:v>599892.68000000005</c:v>
                </c:pt>
                <c:pt idx="4">
                  <c:v>816238.68</c:v>
                </c:pt>
                <c:pt idx="5">
                  <c:v>795525.19</c:v>
                </c:pt>
              </c:numCache>
            </c:numRef>
          </c:val>
          <c:smooth val="0"/>
          <c:extLst>
            <c:ext xmlns:c16="http://schemas.microsoft.com/office/drawing/2014/chart" uri="{C3380CC4-5D6E-409C-BE32-E72D297353CC}">
              <c16:uniqueId val="{00000003-10D7-49AF-9BED-C69684455F3B}"/>
            </c:ext>
          </c:extLst>
        </c:ser>
        <c:ser>
          <c:idx val="2"/>
          <c:order val="2"/>
          <c:tx>
            <c:strRef>
              <c:f>'Do not control'!$A$17</c:f>
              <c:strCache>
                <c:ptCount val="1"/>
                <c:pt idx="0">
                  <c:v>Intergovernmental Revenue</c:v>
                </c:pt>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'Do not control'!$G$3:$L$3</c:f>
              <c:numCache>
                <c:formatCode>0</c:formatCode>
                <c:ptCount val="6"/>
                <c:pt idx="0">
                  <c:v>2014</c:v>
                </c:pt>
                <c:pt idx="1">
                  <c:v>2015</c:v>
                </c:pt>
                <c:pt idx="2">
                  <c:v>2016</c:v>
                </c:pt>
                <c:pt idx="3">
                  <c:v>2017</c:v>
                </c:pt>
                <c:pt idx="4">
                  <c:v>2018</c:v>
                </c:pt>
                <c:pt idx="5">
                  <c:v>2019</c:v>
                </c:pt>
              </c:numCache>
            </c:numRef>
          </c:cat>
          <c:val>
            <c:numRef>
              <c:f>'Do not control'!$G$17:$L$17</c:f>
              <c:numCache>
                <c:formatCode>#,##0.00</c:formatCode>
                <c:ptCount val="6"/>
                <c:pt idx="0">
                  <c:v>2138735.08</c:v>
                </c:pt>
                <c:pt idx="1">
                  <c:v>2237204.34</c:v>
                </c:pt>
                <c:pt idx="2">
                  <c:v>2278955.41</c:v>
                </c:pt>
                <c:pt idx="3">
                  <c:v>2272064.13</c:v>
                </c:pt>
                <c:pt idx="4">
                  <c:v>2371866.5299999998</c:v>
                </c:pt>
                <c:pt idx="5">
                  <c:v>2385311.12</c:v>
                </c:pt>
              </c:numCache>
            </c:numRef>
          </c:val>
          <c:smooth val="0"/>
          <c:extLst>
            <c:ext xmlns:c16="http://schemas.microsoft.com/office/drawing/2014/chart" uri="{C3380CC4-5D6E-409C-BE32-E72D297353CC}">
              <c16:uniqueId val="{00000005-10D7-49AF-9BED-C69684455F3B}"/>
            </c:ext>
          </c:extLst>
        </c:ser>
        <c:ser>
          <c:idx val="3"/>
          <c:order val="3"/>
          <c:tx>
            <c:strRef>
              <c:f>'Do not control'!$A$21</c:f>
              <c:strCache>
                <c:ptCount val="1"/>
                <c:pt idx="0">
                  <c:v>Fines and Forfeitures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'Do not control'!$G$3:$L$3</c:f>
              <c:numCache>
                <c:formatCode>0</c:formatCode>
                <c:ptCount val="6"/>
                <c:pt idx="0">
                  <c:v>2014</c:v>
                </c:pt>
                <c:pt idx="1">
                  <c:v>2015</c:v>
                </c:pt>
                <c:pt idx="2">
                  <c:v>2016</c:v>
                </c:pt>
                <c:pt idx="3">
                  <c:v>2017</c:v>
                </c:pt>
                <c:pt idx="4">
                  <c:v>2018</c:v>
                </c:pt>
                <c:pt idx="5">
                  <c:v>2019</c:v>
                </c:pt>
              </c:numCache>
            </c:numRef>
          </c:cat>
          <c:val>
            <c:numRef>
              <c:f>'Do not control'!$G$21:$L$21</c:f>
              <c:numCache>
                <c:formatCode>#,##0.00</c:formatCode>
                <c:ptCount val="6"/>
                <c:pt idx="0">
                  <c:v>127363.63</c:v>
                </c:pt>
                <c:pt idx="1">
                  <c:v>126502.18</c:v>
                </c:pt>
                <c:pt idx="2">
                  <c:v>168339.96</c:v>
                </c:pt>
                <c:pt idx="3">
                  <c:v>157515.45000000001</c:v>
                </c:pt>
                <c:pt idx="4">
                  <c:v>116705.3</c:v>
                </c:pt>
                <c:pt idx="5">
                  <c:v>135265.69</c:v>
                </c:pt>
              </c:numCache>
            </c:numRef>
          </c:val>
          <c:smooth val="0"/>
          <c:extLst>
            <c:ext xmlns:c16="http://schemas.microsoft.com/office/drawing/2014/chart" uri="{C3380CC4-5D6E-409C-BE32-E72D297353CC}">
              <c16:uniqueId val="{00000007-10D7-49AF-9BED-C69684455F3B}"/>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662224047"/>
        <c:axId val="1660848703"/>
      </c:lineChart>
      <c:catAx>
        <c:axId val="1662224047"/>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660848703"/>
        <c:crosses val="autoZero"/>
        <c:auto val="1"/>
        <c:lblAlgn val="ctr"/>
        <c:lblOffset val="100"/>
        <c:noMultiLvlLbl val="0"/>
      </c:catAx>
      <c:valAx>
        <c:axId val="166084870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1662224047"/>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9-23T14:01:48.924"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69780"/>
          </a:xfrm>
          <a:prstGeom prst="rect">
            <a:avLst/>
          </a:prstGeom>
        </p:spPr>
        <p:txBody>
          <a:bodyPr vert="horz" lIns="93921" tIns="46961" rIns="93921" bIns="46961" rtlCol="0"/>
          <a:lstStyle>
            <a:lvl1pPr algn="l">
              <a:defRPr sz="1200"/>
            </a:lvl1pPr>
          </a:lstStyle>
          <a:p>
            <a:endParaRPr lang="en-US" dirty="0"/>
          </a:p>
        </p:txBody>
      </p:sp>
      <p:sp>
        <p:nvSpPr>
          <p:cNvPr id="3" name="Date Placeholder 2"/>
          <p:cNvSpPr>
            <a:spLocks noGrp="1"/>
          </p:cNvSpPr>
          <p:nvPr>
            <p:ph type="dt" idx="1"/>
          </p:nvPr>
        </p:nvSpPr>
        <p:spPr>
          <a:xfrm>
            <a:off x="4008706" y="1"/>
            <a:ext cx="3066733" cy="469780"/>
          </a:xfrm>
          <a:prstGeom prst="rect">
            <a:avLst/>
          </a:prstGeom>
        </p:spPr>
        <p:txBody>
          <a:bodyPr vert="horz" lIns="93921" tIns="46961" rIns="93921" bIns="46961" rtlCol="0"/>
          <a:lstStyle>
            <a:lvl1pPr algn="r">
              <a:defRPr sz="1200"/>
            </a:lvl1pPr>
          </a:lstStyle>
          <a:p>
            <a:fld id="{AB8B3D56-9647-4E6D-89B7-5A5F30A20C83}" type="datetimeFigureOut">
              <a:rPr lang="en-US" smtClean="0"/>
              <a:t>9/23/2020</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21" tIns="46961" rIns="93921" bIns="46961"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21" tIns="46961" rIns="93921" bIns="469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8"/>
            <a:ext cx="3066733" cy="469779"/>
          </a:xfrm>
          <a:prstGeom prst="rect">
            <a:avLst/>
          </a:prstGeom>
        </p:spPr>
        <p:txBody>
          <a:bodyPr vert="horz" lIns="93921" tIns="46961" rIns="93921" bIns="4696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6" y="8893298"/>
            <a:ext cx="3066733" cy="469779"/>
          </a:xfrm>
          <a:prstGeom prst="rect">
            <a:avLst/>
          </a:prstGeom>
        </p:spPr>
        <p:txBody>
          <a:bodyPr vert="horz" lIns="93921" tIns="46961" rIns="93921" bIns="46961" rtlCol="0" anchor="b"/>
          <a:lstStyle>
            <a:lvl1pPr algn="r">
              <a:defRPr sz="1200"/>
            </a:lvl1pPr>
          </a:lstStyle>
          <a:p>
            <a:fld id="{FC4FCE53-7CD6-4AAD-904C-0B3A60CD4245}" type="slidenum">
              <a:rPr lang="en-US" smtClean="0"/>
              <a:t>‹#›</a:t>
            </a:fld>
            <a:endParaRPr lang="en-US" dirty="0"/>
          </a:p>
        </p:txBody>
      </p:sp>
    </p:spTree>
    <p:extLst>
      <p:ext uri="{BB962C8B-B14F-4D97-AF65-F5344CB8AC3E}">
        <p14:creationId xmlns:p14="http://schemas.microsoft.com/office/powerpoint/2010/main" val="81497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8ED42A-6973-4FCC-84C7-CCF697D92337}"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18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2B3C7-0C8B-4FCC-B4E7-6ABDEF34C05B}" type="datetime1">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41503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7082B3C7-0C8B-4FCC-B4E7-6ABDEF34C05B}"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458946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7082B3C7-0C8B-4FCC-B4E7-6ABDEF34C05B}" type="datetime1">
              <a:rPr lang="en-US" smtClean="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134993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2B3C7-0C8B-4FCC-B4E7-6ABDEF34C05B}"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845019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2B3C7-0C8B-4FCC-B4E7-6ABDEF34C05B}"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18593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82B3C7-0C8B-4FCC-B4E7-6ABDEF34C05B}"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473150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9BA01-3A70-4365-8038-AE99F535788E}" type="datetime1">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599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82B3C7-0C8B-4FCC-B4E7-6ABDEF34C05B}" type="datetime1">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64676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82B3C7-0C8B-4FCC-B4E7-6ABDEF34C05B}" type="datetime1">
              <a:rPr lang="en-US" smtClean="0"/>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0940394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F1B445-ECEB-4B45-818D-D9145DCC3552}" type="datetime1">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44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CC3C4-0723-4929-99A0-9094486E66E7}" type="datetime1">
              <a:rPr lang="en-US" smtClean="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941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82B3C7-0C8B-4FCC-B4E7-6ABDEF34C05B}" type="datetime1">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35428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7082B3C7-0C8B-4FCC-B4E7-6ABDEF34C05B}" type="datetime1">
              <a:rPr lang="en-US" smtClean="0"/>
              <a:t>9/23/2020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1328253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082B3C7-0C8B-4FCC-B4E7-6ABDEF34C05B}" type="datetime1">
              <a:rPr lang="en-US" smtClean="0"/>
              <a:t>9/23/2020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0716539"/>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170BA6A-85E6-4D91-B4BD-ACAAF93C6015}"/>
              </a:ext>
            </a:extLst>
          </p:cNvPr>
          <p:cNvSpPr>
            <a:spLocks noGrp="1"/>
          </p:cNvSpPr>
          <p:nvPr>
            <p:ph type="ctrTitle"/>
          </p:nvPr>
        </p:nvSpPr>
        <p:spPr>
          <a:xfrm>
            <a:off x="451514" y="1800225"/>
            <a:ext cx="3444211" cy="4241136"/>
          </a:xfrm>
        </p:spPr>
        <p:txBody>
          <a:bodyPr anchor="t">
            <a:normAutofit/>
          </a:bodyPr>
          <a:lstStyle/>
          <a:p>
            <a:r>
              <a:rPr lang="en-US" sz="4400" dirty="0"/>
              <a:t>Second Budget Hearing</a:t>
            </a:r>
            <a:br>
              <a:rPr lang="en-US" sz="4400" dirty="0"/>
            </a:br>
            <a:r>
              <a:rPr lang="en-US" sz="4400" dirty="0"/>
              <a:t>FY 2020-21</a:t>
            </a:r>
          </a:p>
        </p:txBody>
      </p:sp>
      <p:sp>
        <p:nvSpPr>
          <p:cNvPr id="3" name="Subtitle 2">
            <a:extLst>
              <a:ext uri="{FF2B5EF4-FFF2-40B4-BE49-F238E27FC236}">
                <a16:creationId xmlns:a16="http://schemas.microsoft.com/office/drawing/2014/main" id="{A2ADC541-106F-4A80-A2DB-831AEFB02D8B}"/>
              </a:ext>
            </a:extLst>
          </p:cNvPr>
          <p:cNvSpPr>
            <a:spLocks noGrp="1"/>
          </p:cNvSpPr>
          <p:nvPr>
            <p:ph type="subTitle" idx="1"/>
          </p:nvPr>
        </p:nvSpPr>
        <p:spPr>
          <a:xfrm>
            <a:off x="451514" y="457198"/>
            <a:ext cx="4003040" cy="1343025"/>
          </a:xfrm>
        </p:spPr>
        <p:txBody>
          <a:bodyPr anchor="b">
            <a:normAutofit/>
          </a:bodyPr>
          <a:lstStyle/>
          <a:p>
            <a:r>
              <a:rPr lang="en-US" dirty="0">
                <a:solidFill>
                  <a:srgbClr val="FFFFFF"/>
                </a:solidFill>
              </a:rPr>
              <a:t>Wednesday, September 23, 2020</a:t>
            </a:r>
          </a:p>
        </p:txBody>
      </p:sp>
      <p:sp>
        <p:nvSpPr>
          <p:cNvPr id="4" name="Slide Number Placeholder 3">
            <a:extLst>
              <a:ext uri="{FF2B5EF4-FFF2-40B4-BE49-F238E27FC236}">
                <a16:creationId xmlns:a16="http://schemas.microsoft.com/office/drawing/2014/main" id="{C66BBA3B-0040-4A6A-BB2C-B6630943074D}"/>
              </a:ext>
            </a:extLst>
          </p:cNvPr>
          <p:cNvSpPr>
            <a:spLocks noGrp="1"/>
          </p:cNvSpPr>
          <p:nvPr>
            <p:ph type="sldNum" sz="quarter" idx="12"/>
          </p:nvPr>
        </p:nvSpPr>
        <p:spPr>
          <a:xfrm>
            <a:off x="10678331" y="5915888"/>
            <a:ext cx="1062155" cy="490599"/>
          </a:xfrm>
        </p:spPr>
        <p:txBody>
          <a:bodyPr>
            <a:normAutofit/>
          </a:bodyPr>
          <a:lstStyle/>
          <a:p>
            <a:pPr>
              <a:spcAft>
                <a:spcPts val="600"/>
              </a:spcAft>
            </a:pPr>
            <a:fld id="{6D22F896-40B5-4ADD-8801-0D06FADFA095}" type="slidenum">
              <a:rPr lang="en-US" smtClean="0"/>
              <a:pPr>
                <a:spcAft>
                  <a:spcPts val="600"/>
                </a:spcAft>
              </a:pPr>
              <a:t>1</a:t>
            </a:fld>
            <a:endParaRPr lang="en-US" dirty="0"/>
          </a:p>
        </p:txBody>
      </p:sp>
      <p:pic>
        <p:nvPicPr>
          <p:cNvPr id="5" name="Picture 4">
            <a:extLst>
              <a:ext uri="{FF2B5EF4-FFF2-40B4-BE49-F238E27FC236}">
                <a16:creationId xmlns:a16="http://schemas.microsoft.com/office/drawing/2014/main" id="{7316B83E-9A9A-49C0-A01D-E128F85F421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10" b="89990" l="10000" r="92600">
                        <a14:foregroundMark x1="26200" y1="55856" x2="26200" y2="55856"/>
                        <a14:foregroundMark x1="25200" y1="56456" x2="25200" y2="56456"/>
                        <a14:foregroundMark x1="24700" y1="57057" x2="24700" y2="57057"/>
                        <a14:foregroundMark x1="21700" y1="57858" x2="21700" y2="57858"/>
                        <a14:foregroundMark x1="29400" y1="59059" x2="29400" y2="59059"/>
                        <a14:foregroundMark x1="30400" y1="59059" x2="30400" y2="59059"/>
                        <a14:foregroundMark x1="34400" y1="59860" x2="34400" y2="59860"/>
                        <a14:foregroundMark x1="29800" y1="61662" x2="29800" y2="61662"/>
                        <a14:foregroundMark x1="34200" y1="61061" x2="34200" y2="61061"/>
                        <a14:foregroundMark x1="34200" y1="56456" x2="34200" y2="56456"/>
                        <a14:foregroundMark x1="39100" y1="59059" x2="39100" y2="59059"/>
                        <a14:foregroundMark x1="40100" y1="59059" x2="40100" y2="59059"/>
                        <a14:foregroundMark x1="40900" y1="62462" x2="40900" y2="62462"/>
                        <a14:foregroundMark x1="41500" y1="61461" x2="41500" y2="61461"/>
                        <a14:foregroundMark x1="43500" y1="61061" x2="43500" y2="61061"/>
                        <a14:foregroundMark x1="43500" y1="61061" x2="43500" y2="61061"/>
                        <a14:foregroundMark x1="43500" y1="61061" x2="43500" y2="61061"/>
                        <a14:foregroundMark x1="37100" y1="60260" x2="37100" y2="60260"/>
                        <a14:foregroundMark x1="37100" y1="60260" x2="37100" y2="60260"/>
                        <a14:foregroundMark x1="46400" y1="60861" x2="46400" y2="60861"/>
                        <a14:foregroundMark x1="46400" y1="60861" x2="46400" y2="60861"/>
                        <a14:foregroundMark x1="51200" y1="58258" x2="51200" y2="58258"/>
                        <a14:foregroundMark x1="52600" y1="58258" x2="52600" y2="58258"/>
                        <a14:foregroundMark x1="52600" y1="58258" x2="52600" y2="58258"/>
                        <a14:foregroundMark x1="57100" y1="58258" x2="57100" y2="58258"/>
                        <a14:foregroundMark x1="57100" y1="58258" x2="57100" y2="58258"/>
                        <a14:foregroundMark x1="61300" y1="60060" x2="61300" y2="60060"/>
                        <a14:foregroundMark x1="61300" y1="60060" x2="61300" y2="60060"/>
                        <a14:foregroundMark x1="63300" y1="60260" x2="63300" y2="60260"/>
                        <a14:foregroundMark x1="63300" y1="60260" x2="63300" y2="60260"/>
                        <a14:foregroundMark x1="70200" y1="60460" x2="70200" y2="60460"/>
                        <a14:foregroundMark x1="70200" y1="60460" x2="70200" y2="60460"/>
                        <a14:foregroundMark x1="73000" y1="60861" x2="73000" y2="60861"/>
                        <a14:foregroundMark x1="73000" y1="60861" x2="73000" y2="60861"/>
                        <a14:foregroundMark x1="73400" y1="57057" x2="73400" y2="57057"/>
                        <a14:foregroundMark x1="73400" y1="57057" x2="73400" y2="57057"/>
                        <a14:foregroundMark x1="78500" y1="60060" x2="78500" y2="60060"/>
                        <a14:foregroundMark x1="78500" y1="60060" x2="78500" y2="60060"/>
                        <a14:foregroundMark x1="83300" y1="60861" x2="83300" y2="60861"/>
                        <a14:foregroundMark x1="83300" y1="60861" x2="83300" y2="60861"/>
                        <a14:foregroundMark x1="50000" y1="47147" x2="50000" y2="47147"/>
                        <a14:foregroundMark x1="50000" y1="47147" x2="50000" y2="47147"/>
                        <a14:foregroundMark x1="52200" y1="47347" x2="52200" y2="47347"/>
                        <a14:foregroundMark x1="52200" y1="47347" x2="52200" y2="47347"/>
                        <a14:foregroundMark x1="50600" y1="47948" x2="50600" y2="47948"/>
                        <a14:foregroundMark x1="50600" y1="47948" x2="50600" y2="47948"/>
                        <a14:foregroundMark x1="54800" y1="48949" x2="54800" y2="48949"/>
                        <a14:foregroundMark x1="54800" y1="48949" x2="54800" y2="48949"/>
                        <a14:foregroundMark x1="55300" y1="45946" x2="55300" y2="45946"/>
                        <a14:foregroundMark x1="55300" y1="45946" x2="55300" y2="46547"/>
                        <a14:foregroundMark x1="54800" y1="47948" x2="54800" y2="47948"/>
                        <a14:foregroundMark x1="45600" y1="50350" x2="45600" y2="50350"/>
                        <a14:foregroundMark x1="45600" y1="50350" x2="45600" y2="50350"/>
                        <a14:foregroundMark x1="64500" y1="49149" x2="64500" y2="49149"/>
                        <a14:foregroundMark x1="64500" y1="49149" x2="64500" y2="49149"/>
                        <a14:foregroundMark x1="67400" y1="49550" x2="67400" y2="49550"/>
                        <a14:foregroundMark x1="67400" y1="49550" x2="67400" y2="49550"/>
                        <a14:foregroundMark x1="67400" y1="52152" x2="67400" y2="52152"/>
                        <a14:foregroundMark x1="68000" y1="50551" x2="68000" y2="50551"/>
                        <a14:foregroundMark x1="68000" y1="50551" x2="68000" y2="50551"/>
                        <a14:foregroundMark x1="92600" y1="60060" x2="92600" y2="60060"/>
                        <a14:foregroundMark x1="92600" y1="60060" x2="92600" y2="60060"/>
                        <a14:foregroundMark x1="78500" y1="62062" x2="78500" y2="62062"/>
                        <a14:foregroundMark x1="78500" y1="62062" x2="78500" y2="62062"/>
                        <a14:foregroundMark x1="21900" y1="58659" x2="21900" y2="58659"/>
                        <a14:foregroundMark x1="21900" y1="58659" x2="21900" y2="58659"/>
                      </a14:backgroundRemoval>
                    </a14:imgEffect>
                  </a14:imgLayer>
                </a14:imgProps>
              </a:ext>
              <a:ext uri="{28A0092B-C50C-407E-A947-70E740481C1C}">
                <a14:useLocalDpi xmlns:a14="http://schemas.microsoft.com/office/drawing/2010/main" val="0"/>
              </a:ext>
            </a:extLst>
          </a:blip>
          <a:srcRect l="11010" t="10921" r="4747" b="11831"/>
          <a:stretch/>
        </p:blipFill>
        <p:spPr>
          <a:xfrm>
            <a:off x="5471160" y="643465"/>
            <a:ext cx="5886686" cy="5397897"/>
          </a:xfrm>
          <a:prstGeom prst="roundRect">
            <a:avLst>
              <a:gd name="adj" fmla="val 3876"/>
            </a:avLst>
          </a:prstGeom>
          <a:ln>
            <a:solidFill>
              <a:schemeClr val="accent1"/>
            </a:solidFill>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070440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0D4097-AC47-4566-A06C-9F0C45312D63}"/>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a:t>General Fund – Fund Balance</a:t>
            </a:r>
          </a:p>
        </p:txBody>
      </p:sp>
      <p:sp>
        <p:nvSpPr>
          <p:cNvPr id="3" name="Slide Number Placeholder 2">
            <a:extLst>
              <a:ext uri="{FF2B5EF4-FFF2-40B4-BE49-F238E27FC236}">
                <a16:creationId xmlns:a16="http://schemas.microsoft.com/office/drawing/2014/main" id="{27455177-6D9C-4174-BAB0-5AB53BCD6018}"/>
              </a:ext>
            </a:extLst>
          </p:cNvPr>
          <p:cNvSpPr>
            <a:spLocks noGrp="1"/>
          </p:cNvSpPr>
          <p:nvPr>
            <p:ph type="sldNum" sz="quarter" idx="12"/>
          </p:nvPr>
        </p:nvSpPr>
        <p:spPr>
          <a:xfrm>
            <a:off x="10678331" y="5915888"/>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10</a:t>
            </a:fld>
            <a:endParaRPr lang="en-US"/>
          </a:p>
        </p:txBody>
      </p:sp>
      <p:pic>
        <p:nvPicPr>
          <p:cNvPr id="5" name="Picture 4">
            <a:extLst>
              <a:ext uri="{FF2B5EF4-FFF2-40B4-BE49-F238E27FC236}">
                <a16:creationId xmlns:a16="http://schemas.microsoft.com/office/drawing/2014/main" id="{C574010B-861B-4887-925D-84D83DD58B94}"/>
              </a:ext>
            </a:extLst>
          </p:cNvPr>
          <p:cNvPicPr>
            <a:picLocks noChangeAspect="1"/>
          </p:cNvPicPr>
          <p:nvPr/>
        </p:nvPicPr>
        <p:blipFill>
          <a:blip r:embed="rId3"/>
          <a:stretch>
            <a:fillRect/>
          </a:stretch>
        </p:blipFill>
        <p:spPr>
          <a:xfrm>
            <a:off x="3994484" y="705164"/>
            <a:ext cx="7950468" cy="500471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4127194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ABD2B-7E92-4CB3-A365-4E974A2DB795}"/>
              </a:ext>
            </a:extLst>
          </p:cNvPr>
          <p:cNvSpPr>
            <a:spLocks noGrp="1"/>
          </p:cNvSpPr>
          <p:nvPr>
            <p:ph type="title"/>
          </p:nvPr>
        </p:nvSpPr>
        <p:spPr>
          <a:xfrm>
            <a:off x="596173" y="128406"/>
            <a:ext cx="11433639" cy="970450"/>
          </a:xfrm>
        </p:spPr>
        <p:txBody>
          <a:bodyPr/>
          <a:lstStyle/>
          <a:p>
            <a:r>
              <a:rPr lang="en-US" sz="3600" dirty="0"/>
              <a:t>General Fund – Fund Balance History (2007-2019*)</a:t>
            </a:r>
          </a:p>
        </p:txBody>
      </p:sp>
      <p:sp>
        <p:nvSpPr>
          <p:cNvPr id="3" name="Slide Number Placeholder 2">
            <a:extLst>
              <a:ext uri="{FF2B5EF4-FFF2-40B4-BE49-F238E27FC236}">
                <a16:creationId xmlns:a16="http://schemas.microsoft.com/office/drawing/2014/main" id="{A61D84A4-7C23-466E-8551-17B3DAE617D8}"/>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4" name="TextBox 3">
            <a:extLst>
              <a:ext uri="{FF2B5EF4-FFF2-40B4-BE49-F238E27FC236}">
                <a16:creationId xmlns:a16="http://schemas.microsoft.com/office/drawing/2014/main" id="{4CA5C058-5B8D-4D71-9FF6-350E7B3D5B54}"/>
              </a:ext>
            </a:extLst>
          </p:cNvPr>
          <p:cNvSpPr txBox="1"/>
          <p:nvPr/>
        </p:nvSpPr>
        <p:spPr>
          <a:xfrm>
            <a:off x="331642" y="6406487"/>
            <a:ext cx="11408844" cy="307777"/>
          </a:xfrm>
          <a:prstGeom prst="rect">
            <a:avLst/>
          </a:prstGeom>
          <a:noFill/>
        </p:spPr>
        <p:txBody>
          <a:bodyPr wrap="square" rtlCol="0">
            <a:spAutoFit/>
          </a:bodyPr>
          <a:lstStyle/>
          <a:p>
            <a:r>
              <a:rPr lang="en-US" sz="1400" i="1" dirty="0"/>
              <a:t>Council Request:  Fund Balance history since balance was at the $8 million mark, which was in 2007</a:t>
            </a:r>
          </a:p>
        </p:txBody>
      </p:sp>
      <p:graphicFrame>
        <p:nvGraphicFramePr>
          <p:cNvPr id="10" name="Table 9">
            <a:extLst>
              <a:ext uri="{FF2B5EF4-FFF2-40B4-BE49-F238E27FC236}">
                <a16:creationId xmlns:a16="http://schemas.microsoft.com/office/drawing/2014/main" id="{DB2408F2-CA19-46E4-ACE6-BE26DA7AE67E}"/>
              </a:ext>
            </a:extLst>
          </p:cNvPr>
          <p:cNvGraphicFramePr>
            <a:graphicFrameLocks noGrp="1"/>
          </p:cNvGraphicFramePr>
          <p:nvPr>
            <p:extLst>
              <p:ext uri="{D42A27DB-BD31-4B8C-83A1-F6EECF244321}">
                <p14:modId xmlns:p14="http://schemas.microsoft.com/office/powerpoint/2010/main" val="754489778"/>
              </p:ext>
            </p:extLst>
          </p:nvPr>
        </p:nvGraphicFramePr>
        <p:xfrm>
          <a:off x="159391" y="1213157"/>
          <a:ext cx="11870415" cy="2215817"/>
        </p:xfrm>
        <a:graphic>
          <a:graphicData uri="http://schemas.openxmlformats.org/drawingml/2006/table">
            <a:tbl>
              <a:tblPr>
                <a:tableStyleId>{69CF1AB2-1976-4502-BF36-3FF5EA218861}</a:tableStyleId>
              </a:tblPr>
              <a:tblGrid>
                <a:gridCol w="1149292">
                  <a:extLst>
                    <a:ext uri="{9D8B030D-6E8A-4147-A177-3AD203B41FA5}">
                      <a16:colId xmlns:a16="http://schemas.microsoft.com/office/drawing/2014/main" val="690117661"/>
                    </a:ext>
                  </a:extLst>
                </a:gridCol>
                <a:gridCol w="763398">
                  <a:extLst>
                    <a:ext uri="{9D8B030D-6E8A-4147-A177-3AD203B41FA5}">
                      <a16:colId xmlns:a16="http://schemas.microsoft.com/office/drawing/2014/main" val="688869805"/>
                    </a:ext>
                  </a:extLst>
                </a:gridCol>
                <a:gridCol w="805343">
                  <a:extLst>
                    <a:ext uri="{9D8B030D-6E8A-4147-A177-3AD203B41FA5}">
                      <a16:colId xmlns:a16="http://schemas.microsoft.com/office/drawing/2014/main" val="1226325149"/>
                    </a:ext>
                  </a:extLst>
                </a:gridCol>
                <a:gridCol w="771787">
                  <a:extLst>
                    <a:ext uri="{9D8B030D-6E8A-4147-A177-3AD203B41FA5}">
                      <a16:colId xmlns:a16="http://schemas.microsoft.com/office/drawing/2014/main" val="3661025699"/>
                    </a:ext>
                  </a:extLst>
                </a:gridCol>
                <a:gridCol w="780176">
                  <a:extLst>
                    <a:ext uri="{9D8B030D-6E8A-4147-A177-3AD203B41FA5}">
                      <a16:colId xmlns:a16="http://schemas.microsoft.com/office/drawing/2014/main" val="3503317641"/>
                    </a:ext>
                  </a:extLst>
                </a:gridCol>
                <a:gridCol w="838899">
                  <a:extLst>
                    <a:ext uri="{9D8B030D-6E8A-4147-A177-3AD203B41FA5}">
                      <a16:colId xmlns:a16="http://schemas.microsoft.com/office/drawing/2014/main" val="3756705797"/>
                    </a:ext>
                  </a:extLst>
                </a:gridCol>
                <a:gridCol w="906011">
                  <a:extLst>
                    <a:ext uri="{9D8B030D-6E8A-4147-A177-3AD203B41FA5}">
                      <a16:colId xmlns:a16="http://schemas.microsoft.com/office/drawing/2014/main" val="796630996"/>
                    </a:ext>
                  </a:extLst>
                </a:gridCol>
                <a:gridCol w="911767">
                  <a:extLst>
                    <a:ext uri="{9D8B030D-6E8A-4147-A177-3AD203B41FA5}">
                      <a16:colId xmlns:a16="http://schemas.microsoft.com/office/drawing/2014/main" val="2134148824"/>
                    </a:ext>
                  </a:extLst>
                </a:gridCol>
                <a:gridCol w="823957">
                  <a:extLst>
                    <a:ext uri="{9D8B030D-6E8A-4147-A177-3AD203B41FA5}">
                      <a16:colId xmlns:a16="http://schemas.microsoft.com/office/drawing/2014/main" val="502605245"/>
                    </a:ext>
                  </a:extLst>
                </a:gridCol>
                <a:gridCol w="823957">
                  <a:extLst>
                    <a:ext uri="{9D8B030D-6E8A-4147-A177-3AD203B41FA5}">
                      <a16:colId xmlns:a16="http://schemas.microsoft.com/office/drawing/2014/main" val="3329214996"/>
                    </a:ext>
                  </a:extLst>
                </a:gridCol>
                <a:gridCol w="823957">
                  <a:extLst>
                    <a:ext uri="{9D8B030D-6E8A-4147-A177-3AD203B41FA5}">
                      <a16:colId xmlns:a16="http://schemas.microsoft.com/office/drawing/2014/main" val="3959745368"/>
                    </a:ext>
                  </a:extLst>
                </a:gridCol>
                <a:gridCol w="823957">
                  <a:extLst>
                    <a:ext uri="{9D8B030D-6E8A-4147-A177-3AD203B41FA5}">
                      <a16:colId xmlns:a16="http://schemas.microsoft.com/office/drawing/2014/main" val="169614309"/>
                    </a:ext>
                  </a:extLst>
                </a:gridCol>
                <a:gridCol w="823957">
                  <a:extLst>
                    <a:ext uri="{9D8B030D-6E8A-4147-A177-3AD203B41FA5}">
                      <a16:colId xmlns:a16="http://schemas.microsoft.com/office/drawing/2014/main" val="1833570368"/>
                    </a:ext>
                  </a:extLst>
                </a:gridCol>
                <a:gridCol w="823957">
                  <a:extLst>
                    <a:ext uri="{9D8B030D-6E8A-4147-A177-3AD203B41FA5}">
                      <a16:colId xmlns:a16="http://schemas.microsoft.com/office/drawing/2014/main" val="1068021951"/>
                    </a:ext>
                  </a:extLst>
                </a:gridCol>
              </a:tblGrid>
              <a:tr h="243693">
                <a:tc>
                  <a:txBody>
                    <a:bodyPr/>
                    <a:lstStyle/>
                    <a:p>
                      <a:pPr algn="l" fontAlgn="b"/>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2007</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2008</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2009</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2010</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2011</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2012</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2013</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2014</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2015</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2016</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a:effectLst/>
                        </a:rPr>
                        <a:t>2017</a:t>
                      </a:r>
                      <a:endParaRPr lang="en-US" sz="1100" b="1"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2018</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2019</a:t>
                      </a:r>
                      <a:endParaRPr lang="en-US" sz="1100" b="1" i="0" u="none" strike="noStrike" dirty="0">
                        <a:solidFill>
                          <a:srgbClr val="000000"/>
                        </a:solidFill>
                        <a:effectLst/>
                        <a:latin typeface="Century Gothic" panose="020B0502020202020204" pitchFamily="34" charset="0"/>
                      </a:endParaRPr>
                    </a:p>
                  </a:txBody>
                  <a:tcPr marL="6043" marR="6043" marT="6043" marB="0" anchor="b"/>
                </a:tc>
                <a:extLst>
                  <a:ext uri="{0D108BD9-81ED-4DB2-BD59-A6C34878D82A}">
                    <a16:rowId xmlns:a16="http://schemas.microsoft.com/office/drawing/2014/main" val="950380217"/>
                  </a:ext>
                </a:extLst>
              </a:tr>
              <a:tr h="243693">
                <a:tc>
                  <a:txBody>
                    <a:bodyPr/>
                    <a:lstStyle/>
                    <a:p>
                      <a:pPr algn="l" fontAlgn="b"/>
                      <a:r>
                        <a:rPr lang="en-US" sz="1100" u="none" strike="noStrike" dirty="0">
                          <a:effectLst/>
                        </a:rPr>
                        <a:t>General Fund</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extLst>
                  <a:ext uri="{0D108BD9-81ED-4DB2-BD59-A6C34878D82A}">
                    <a16:rowId xmlns:a16="http://schemas.microsoft.com/office/drawing/2014/main" val="3124499922"/>
                  </a:ext>
                </a:extLst>
              </a:tr>
              <a:tr h="363149">
                <a:tc>
                  <a:txBody>
                    <a:bodyPr/>
                    <a:lstStyle/>
                    <a:p>
                      <a:pPr algn="l" fontAlgn="b"/>
                      <a:r>
                        <a:rPr lang="en-US" sz="1100" u="none" strike="noStrike" dirty="0">
                          <a:effectLst/>
                        </a:rPr>
                        <a:t>Non-Spendable</a:t>
                      </a:r>
                      <a:endParaRPr lang="en-US" sz="1100" b="0" i="0" u="none" strike="noStrike" dirty="0">
                        <a:solidFill>
                          <a:srgbClr val="000000"/>
                        </a:solidFill>
                        <a:effectLst/>
                        <a:latin typeface="Century Gothic" panose="020B0502020202020204" pitchFamily="34" charset="0"/>
                      </a:endParaRPr>
                    </a:p>
                  </a:txBody>
                  <a:tcPr marL="54387" marR="6043" marT="6043"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$95,418</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$106,594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  80,185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$ 125,402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$ 676,220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  82,883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$ 82,332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$ 85,383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$96,067 </a:t>
                      </a:r>
                      <a:endParaRPr lang="en-US" sz="1100" b="0" i="0" u="none" strike="noStrike" dirty="0">
                        <a:solidFill>
                          <a:srgbClr val="000000"/>
                        </a:solidFill>
                        <a:effectLst/>
                        <a:latin typeface="Century Gothic" panose="020B0502020202020204" pitchFamily="34" charset="0"/>
                      </a:endParaRPr>
                    </a:p>
                  </a:txBody>
                  <a:tcPr marL="6043" marR="6043" marT="6043" marB="0" anchor="b"/>
                </a:tc>
                <a:extLst>
                  <a:ext uri="{0D108BD9-81ED-4DB2-BD59-A6C34878D82A}">
                    <a16:rowId xmlns:a16="http://schemas.microsoft.com/office/drawing/2014/main" val="3897365062"/>
                  </a:ext>
                </a:extLst>
              </a:tr>
              <a:tr h="341313">
                <a:tc>
                  <a:txBody>
                    <a:bodyPr/>
                    <a:lstStyle/>
                    <a:p>
                      <a:pPr algn="l" fontAlgn="b"/>
                      <a:r>
                        <a:rPr lang="en-US" sz="1100" u="none" strike="noStrike">
                          <a:effectLst/>
                        </a:rPr>
                        <a:t>Restricted</a:t>
                      </a:r>
                      <a:endParaRPr lang="en-US" sz="1100" b="0" i="0" u="none" strike="noStrike">
                        <a:solidFill>
                          <a:srgbClr val="000000"/>
                        </a:solidFill>
                        <a:effectLst/>
                        <a:latin typeface="Century Gothic" panose="020B0502020202020204" pitchFamily="34" charset="0"/>
                      </a:endParaRPr>
                    </a:p>
                  </a:txBody>
                  <a:tcPr marL="54387" marR="6043" marT="6043" marB="0" anchor="b"/>
                </a:tc>
                <a:tc>
                  <a:txBody>
                    <a:bodyPr/>
                    <a:lstStyle/>
                    <a:p>
                      <a:pPr algn="r" fontAlgn="b"/>
                      <a:r>
                        <a:rPr lang="en-US" sz="1100" u="none" strike="noStrike" dirty="0">
                          <a:effectLst/>
                        </a:rPr>
                        <a:t>$2,753,204</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$2,753,041</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$172,222</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$161,870</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$98,783</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0" u="none" strike="noStrike" dirty="0">
                          <a:solidFill>
                            <a:srgbClr val="000000"/>
                          </a:solidFill>
                          <a:effectLst/>
                        </a:rPr>
                        <a:t>-</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a:t>
                      </a:r>
                      <a:endParaRPr lang="en-US" sz="1100" b="0" i="0" u="none" strike="noStrike" dirty="0">
                        <a:solidFill>
                          <a:srgbClr val="000000"/>
                        </a:solidFill>
                        <a:effectLst/>
                        <a:latin typeface="Century Gothic" panose="020B0502020202020204" pitchFamily="34" charset="0"/>
                      </a:endParaRPr>
                    </a:p>
                  </a:txBody>
                  <a:tcPr marL="6043" marR="6043" marT="6043" marB="0" anchor="b"/>
                </a:tc>
                <a:extLst>
                  <a:ext uri="{0D108BD9-81ED-4DB2-BD59-A6C34878D82A}">
                    <a16:rowId xmlns:a16="http://schemas.microsoft.com/office/drawing/2014/main" val="2760196555"/>
                  </a:ext>
                </a:extLst>
              </a:tr>
              <a:tr h="336034">
                <a:tc>
                  <a:txBody>
                    <a:bodyPr/>
                    <a:lstStyle/>
                    <a:p>
                      <a:pPr algn="l" fontAlgn="b"/>
                      <a:r>
                        <a:rPr lang="en-US" sz="1100" u="none" strike="noStrike">
                          <a:effectLst/>
                        </a:rPr>
                        <a:t>Assigned</a:t>
                      </a:r>
                      <a:endParaRPr lang="en-US" sz="1100" b="0" i="0" u="none" strike="noStrike">
                        <a:solidFill>
                          <a:srgbClr val="000000"/>
                        </a:solidFill>
                        <a:effectLst/>
                        <a:latin typeface="Century Gothic" panose="020B0502020202020204" pitchFamily="34" charset="0"/>
                      </a:endParaRPr>
                    </a:p>
                  </a:txBody>
                  <a:tcPr marL="54387" marR="6043" marT="6043"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$0</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$20,000</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$40,000</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$62,189</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103,728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125,231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 </a:t>
                      </a:r>
                      <a:endParaRPr lang="en-US" sz="1100" b="0" i="0" u="none" strike="noStrike">
                        <a:solidFill>
                          <a:srgbClr val="000000"/>
                        </a:solidFill>
                        <a:effectLst/>
                        <a:latin typeface="Century Gothic" panose="020B0502020202020204" pitchFamily="34" charset="0"/>
                      </a:endParaRPr>
                    </a:p>
                  </a:txBody>
                  <a:tcPr marL="6043" marR="6043" marT="6043" marB="0" anchor="b"/>
                </a:tc>
                <a:extLst>
                  <a:ext uri="{0D108BD9-81ED-4DB2-BD59-A6C34878D82A}">
                    <a16:rowId xmlns:a16="http://schemas.microsoft.com/office/drawing/2014/main" val="1460840621"/>
                  </a:ext>
                </a:extLst>
              </a:tr>
              <a:tr h="336034">
                <a:tc>
                  <a:txBody>
                    <a:bodyPr/>
                    <a:lstStyle/>
                    <a:p>
                      <a:pPr algn="l" fontAlgn="b"/>
                      <a:r>
                        <a:rPr lang="en-US" sz="1100" u="none" strike="noStrike">
                          <a:effectLst/>
                        </a:rPr>
                        <a:t>Unassigned</a:t>
                      </a:r>
                      <a:endParaRPr lang="en-US" sz="1100" b="0" i="0" u="none" strike="noStrike">
                        <a:solidFill>
                          <a:srgbClr val="000000"/>
                        </a:solidFill>
                        <a:effectLst/>
                        <a:latin typeface="Century Gothic" panose="020B0502020202020204" pitchFamily="34" charset="0"/>
                      </a:endParaRPr>
                    </a:p>
                  </a:txBody>
                  <a:tcPr marL="54387" marR="6043" marT="6043" marB="0" anchor="b"/>
                </a:tc>
                <a:tc>
                  <a:txBody>
                    <a:bodyPr/>
                    <a:lstStyle/>
                    <a:p>
                      <a:pPr algn="r" fontAlgn="b"/>
                      <a:r>
                        <a:rPr lang="en-US" sz="1100" u="none" strike="noStrike">
                          <a:effectLst/>
                        </a:rPr>
                        <a:t>$5,016,169</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$7,905,680</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$7,653,549</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$9,602,106</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$11,234,723</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12,235,109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12,933,169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12,945,499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13,181,246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11,442,147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10,638,696 </a:t>
                      </a:r>
                      <a:endParaRPr lang="en-US" sz="1100" b="0" i="0" u="none" strike="noStrike">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dirty="0">
                          <a:effectLst/>
                        </a:rPr>
                        <a:t>       11,017,071 </a:t>
                      </a:r>
                      <a:endParaRPr lang="en-US" sz="1100" b="0"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u="none" strike="noStrike">
                          <a:effectLst/>
                        </a:rPr>
                        <a:t>       10,570,072 </a:t>
                      </a:r>
                      <a:endParaRPr lang="en-US" sz="1100" b="0" i="0" u="none" strike="noStrike">
                        <a:solidFill>
                          <a:srgbClr val="000000"/>
                        </a:solidFill>
                        <a:effectLst/>
                        <a:latin typeface="Century Gothic" panose="020B0502020202020204" pitchFamily="34" charset="0"/>
                      </a:endParaRPr>
                    </a:p>
                  </a:txBody>
                  <a:tcPr marL="6043" marR="6043" marT="6043" marB="0" anchor="b"/>
                </a:tc>
                <a:extLst>
                  <a:ext uri="{0D108BD9-81ED-4DB2-BD59-A6C34878D82A}">
                    <a16:rowId xmlns:a16="http://schemas.microsoft.com/office/drawing/2014/main" val="1856789992"/>
                  </a:ext>
                </a:extLst>
              </a:tr>
              <a:tr h="336034">
                <a:tc>
                  <a:txBody>
                    <a:bodyPr/>
                    <a:lstStyle/>
                    <a:p>
                      <a:pPr algn="r" fontAlgn="b"/>
                      <a:r>
                        <a:rPr lang="en-US" sz="1100" b="1" u="none" strike="noStrike" dirty="0">
                          <a:effectLst/>
                        </a:rPr>
                        <a:t>Total General Fund</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$7,769,373</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$10,658,721</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$7,845,771</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$9,803,976</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$11,491,113</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 $12,445,431 </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 $  13,138,585 </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 $13,070,901 </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 $13,857,466 </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 $11,525,030 </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 $10,721,028 </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 $11,102,454 </a:t>
                      </a:r>
                      <a:endParaRPr lang="en-US" sz="1100" b="1" i="0" u="none" strike="noStrike" dirty="0">
                        <a:solidFill>
                          <a:srgbClr val="000000"/>
                        </a:solidFill>
                        <a:effectLst/>
                        <a:latin typeface="Century Gothic" panose="020B0502020202020204" pitchFamily="34" charset="0"/>
                      </a:endParaRPr>
                    </a:p>
                  </a:txBody>
                  <a:tcPr marL="6043" marR="6043" marT="6043" marB="0" anchor="b"/>
                </a:tc>
                <a:tc>
                  <a:txBody>
                    <a:bodyPr/>
                    <a:lstStyle/>
                    <a:p>
                      <a:pPr algn="r" fontAlgn="b"/>
                      <a:r>
                        <a:rPr lang="en-US" sz="1100" b="1" u="none" strike="noStrike" dirty="0">
                          <a:effectLst/>
                        </a:rPr>
                        <a:t> $10,666,139 </a:t>
                      </a:r>
                      <a:endParaRPr lang="en-US" sz="1100" b="1" i="0" u="none" strike="noStrike" dirty="0">
                        <a:solidFill>
                          <a:srgbClr val="000000"/>
                        </a:solidFill>
                        <a:effectLst/>
                        <a:latin typeface="Century Gothic" panose="020B0502020202020204" pitchFamily="34" charset="0"/>
                      </a:endParaRPr>
                    </a:p>
                  </a:txBody>
                  <a:tcPr marL="6043" marR="6043" marT="6043" marB="0" anchor="b"/>
                </a:tc>
                <a:extLst>
                  <a:ext uri="{0D108BD9-81ED-4DB2-BD59-A6C34878D82A}">
                    <a16:rowId xmlns:a16="http://schemas.microsoft.com/office/drawing/2014/main" val="2036500592"/>
                  </a:ext>
                </a:extLst>
              </a:tr>
            </a:tbl>
          </a:graphicData>
        </a:graphic>
      </p:graphicFrame>
      <p:graphicFrame>
        <p:nvGraphicFramePr>
          <p:cNvPr id="11" name="Chart 10">
            <a:extLst>
              <a:ext uri="{FF2B5EF4-FFF2-40B4-BE49-F238E27FC236}">
                <a16:creationId xmlns:a16="http://schemas.microsoft.com/office/drawing/2014/main" id="{D8010C0C-75D5-44FE-ABC1-A9CE416AE211}"/>
              </a:ext>
            </a:extLst>
          </p:cNvPr>
          <p:cNvGraphicFramePr>
            <a:graphicFrameLocks/>
          </p:cNvGraphicFramePr>
          <p:nvPr>
            <p:extLst>
              <p:ext uri="{D42A27DB-BD31-4B8C-83A1-F6EECF244321}">
                <p14:modId xmlns:p14="http://schemas.microsoft.com/office/powerpoint/2010/main" val="2381712314"/>
              </p:ext>
            </p:extLst>
          </p:nvPr>
        </p:nvGraphicFramePr>
        <p:xfrm>
          <a:off x="331642" y="3732505"/>
          <a:ext cx="11547169" cy="22907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832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A546-F955-4F0E-B34F-CB4FF23DA9E4}"/>
              </a:ext>
            </a:extLst>
          </p:cNvPr>
          <p:cNvSpPr>
            <a:spLocks noGrp="1"/>
          </p:cNvSpPr>
          <p:nvPr>
            <p:ph type="title"/>
          </p:nvPr>
        </p:nvSpPr>
        <p:spPr/>
        <p:txBody>
          <a:bodyPr/>
          <a:lstStyle/>
          <a:p>
            <a:r>
              <a:rPr lang="en-US" sz="3200" dirty="0"/>
              <a:t>General Fund – Unassigned Fund Balance History, 2005-2019</a:t>
            </a:r>
          </a:p>
        </p:txBody>
      </p:sp>
      <p:sp>
        <p:nvSpPr>
          <p:cNvPr id="3" name="Slide Number Placeholder 2">
            <a:extLst>
              <a:ext uri="{FF2B5EF4-FFF2-40B4-BE49-F238E27FC236}">
                <a16:creationId xmlns:a16="http://schemas.microsoft.com/office/drawing/2014/main" id="{1907F4E4-4F95-4FC5-AF4E-39FB05BCEA73}"/>
              </a:ext>
            </a:extLst>
          </p:cNvPr>
          <p:cNvSpPr>
            <a:spLocks noGrp="1"/>
          </p:cNvSpPr>
          <p:nvPr>
            <p:ph type="sldNum" sz="quarter" idx="12"/>
          </p:nvPr>
        </p:nvSpPr>
        <p:spPr/>
        <p:txBody>
          <a:bodyPr/>
          <a:lstStyle/>
          <a:p>
            <a:fld id="{6D22F896-40B5-4ADD-8801-0D06FADFA095}" type="slidenum">
              <a:rPr lang="en-US" smtClean="0"/>
              <a:t>12</a:t>
            </a:fld>
            <a:endParaRPr lang="en-US" dirty="0"/>
          </a:p>
        </p:txBody>
      </p:sp>
      <p:sp>
        <p:nvSpPr>
          <p:cNvPr id="6" name="TextBox 5">
            <a:extLst>
              <a:ext uri="{FF2B5EF4-FFF2-40B4-BE49-F238E27FC236}">
                <a16:creationId xmlns:a16="http://schemas.microsoft.com/office/drawing/2014/main" id="{4CFA6DB7-9610-4413-B686-5CBC0B0E2562}"/>
              </a:ext>
            </a:extLst>
          </p:cNvPr>
          <p:cNvSpPr txBox="1"/>
          <p:nvPr/>
        </p:nvSpPr>
        <p:spPr>
          <a:xfrm>
            <a:off x="331642" y="6406487"/>
            <a:ext cx="11408844" cy="307777"/>
          </a:xfrm>
          <a:prstGeom prst="rect">
            <a:avLst/>
          </a:prstGeom>
          <a:noFill/>
        </p:spPr>
        <p:txBody>
          <a:bodyPr wrap="square" rtlCol="0">
            <a:spAutoFit/>
          </a:bodyPr>
          <a:lstStyle/>
          <a:p>
            <a:r>
              <a:rPr lang="en-US" sz="1400" i="1" dirty="0"/>
              <a:t>Council Request:  chart of unrestricted GF funds since 2005.</a:t>
            </a:r>
          </a:p>
        </p:txBody>
      </p:sp>
      <p:graphicFrame>
        <p:nvGraphicFramePr>
          <p:cNvPr id="7" name="Chart 6">
            <a:extLst>
              <a:ext uri="{FF2B5EF4-FFF2-40B4-BE49-F238E27FC236}">
                <a16:creationId xmlns:a16="http://schemas.microsoft.com/office/drawing/2014/main" id="{4EAD9CB1-6171-470C-A1CA-4D404028D647}"/>
              </a:ext>
            </a:extLst>
          </p:cNvPr>
          <p:cNvGraphicFramePr>
            <a:graphicFrameLocks/>
          </p:cNvGraphicFramePr>
          <p:nvPr>
            <p:extLst>
              <p:ext uri="{D42A27DB-BD31-4B8C-83A1-F6EECF244321}">
                <p14:modId xmlns:p14="http://schemas.microsoft.com/office/powerpoint/2010/main" val="2871830510"/>
              </p:ext>
            </p:extLst>
          </p:nvPr>
        </p:nvGraphicFramePr>
        <p:xfrm>
          <a:off x="331641" y="1417638"/>
          <a:ext cx="11513613" cy="46140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412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58BB525-0F9F-42DB-91CF-F55D4E0421C3}"/>
              </a:ext>
            </a:extLst>
          </p:cNvPr>
          <p:cNvSpPr>
            <a:spLocks noGrp="1"/>
          </p:cNvSpPr>
          <p:nvPr>
            <p:ph type="title"/>
          </p:nvPr>
        </p:nvSpPr>
        <p:spPr>
          <a:xfrm>
            <a:off x="451513" y="5176569"/>
            <a:ext cx="4589009" cy="970450"/>
          </a:xfrm>
        </p:spPr>
        <p:txBody>
          <a:bodyPr vert="horz" lIns="91440" tIns="45720" rIns="91440" bIns="45720" rtlCol="0" anchor="ctr">
            <a:normAutofit/>
          </a:bodyPr>
          <a:lstStyle/>
          <a:p>
            <a:pPr>
              <a:lnSpc>
                <a:spcPct val="90000"/>
              </a:lnSpc>
            </a:pPr>
            <a:r>
              <a:rPr lang="en-US" sz="2000" dirty="0"/>
              <a:t>Other Considerations-</a:t>
            </a:r>
            <a:br>
              <a:rPr lang="en-US" sz="2000" dirty="0"/>
            </a:br>
            <a:r>
              <a:rPr lang="en-US" sz="2000" dirty="0"/>
              <a:t>Finance Department</a:t>
            </a:r>
            <a:br>
              <a:rPr lang="en-US" sz="2000" dirty="0"/>
            </a:br>
            <a:r>
              <a:rPr lang="en-US" sz="2000" dirty="0"/>
              <a:t>Position Detail</a:t>
            </a:r>
          </a:p>
        </p:txBody>
      </p:sp>
      <p:sp>
        <p:nvSpPr>
          <p:cNvPr id="4" name="TextBox 3">
            <a:extLst>
              <a:ext uri="{FF2B5EF4-FFF2-40B4-BE49-F238E27FC236}">
                <a16:creationId xmlns:a16="http://schemas.microsoft.com/office/drawing/2014/main" id="{3962FB54-E1A7-45F4-B1E1-2A8BE5F6EE29}"/>
              </a:ext>
            </a:extLst>
          </p:cNvPr>
          <p:cNvSpPr txBox="1"/>
          <p:nvPr/>
        </p:nvSpPr>
        <p:spPr>
          <a:xfrm>
            <a:off x="4957895" y="5176568"/>
            <a:ext cx="6904138" cy="1393208"/>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buClr>
              <a:buFont typeface="Wingdings 2" charset="2"/>
              <a:buChar char=""/>
            </a:pPr>
            <a:r>
              <a:rPr lang="en-US" sz="1200" dirty="0">
                <a:solidFill>
                  <a:srgbClr val="FEFEFE"/>
                </a:solidFill>
              </a:rPr>
              <a:t>Staff is proposing to combine the customer service &amp; accounting duties of the Park Reservation Specialist position and the Alarm Clerk position into one full-time position of Administrative Clerk. </a:t>
            </a:r>
            <a:r>
              <a:rPr lang="en-US" sz="1200" dirty="0">
                <a:solidFill>
                  <a:srgbClr val="FEFEFE"/>
                </a:solidFill>
                <a:effectLst/>
              </a:rPr>
              <a:t>The purpose is to handle the reservation and rental process for Thalatta, the Perrine Community House and Edward and Arlene Feller Community Room (under COVID-19 restrictions), process invoices and accounts payable for the alarm registration program and assis</a:t>
            </a:r>
            <a:r>
              <a:rPr lang="en-US" sz="1200" dirty="0">
                <a:solidFill>
                  <a:srgbClr val="FEFEFE"/>
                </a:solidFill>
              </a:rPr>
              <a:t>t the public as needed.</a:t>
            </a:r>
            <a:endParaRPr lang="en-US" sz="1200" dirty="0">
              <a:solidFill>
                <a:srgbClr val="FEFEFE"/>
              </a:solidFill>
              <a:effectLst/>
            </a:endParaRPr>
          </a:p>
          <a:p>
            <a:pPr>
              <a:lnSpc>
                <a:spcPct val="90000"/>
              </a:lnSpc>
              <a:spcBef>
                <a:spcPct val="20000"/>
              </a:spcBef>
              <a:spcAft>
                <a:spcPts val="600"/>
              </a:spcAft>
              <a:buClr>
                <a:schemeClr val="accent1"/>
              </a:buClr>
              <a:buFont typeface="Wingdings 2" charset="2"/>
              <a:buChar char=""/>
            </a:pPr>
            <a:endParaRPr lang="en-US" sz="1200" dirty="0">
              <a:solidFill>
                <a:srgbClr val="FEFEFE"/>
              </a:solidFill>
            </a:endParaRPr>
          </a:p>
        </p:txBody>
      </p:sp>
      <p:sp>
        <p:nvSpPr>
          <p:cNvPr id="3" name="Slide Number Placeholder 2">
            <a:extLst>
              <a:ext uri="{FF2B5EF4-FFF2-40B4-BE49-F238E27FC236}">
                <a16:creationId xmlns:a16="http://schemas.microsoft.com/office/drawing/2014/main" id="{D7C3971E-4867-4D98-8B8C-3B35C29C6B87}"/>
              </a:ext>
            </a:extLst>
          </p:cNvPr>
          <p:cNvSpPr>
            <a:spLocks noGrp="1"/>
          </p:cNvSpPr>
          <p:nvPr>
            <p:ph type="sldNum" sz="quarter" idx="12"/>
          </p:nvPr>
        </p:nvSpPr>
        <p:spPr>
          <a:xfrm>
            <a:off x="10678331" y="6079177"/>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13</a:t>
            </a:fld>
            <a:endParaRPr lang="en-US" dirty="0"/>
          </a:p>
        </p:txBody>
      </p:sp>
      <p:graphicFrame>
        <p:nvGraphicFramePr>
          <p:cNvPr id="7" name="Table 6">
            <a:extLst>
              <a:ext uri="{FF2B5EF4-FFF2-40B4-BE49-F238E27FC236}">
                <a16:creationId xmlns:a16="http://schemas.microsoft.com/office/drawing/2014/main" id="{49CF4DAC-431B-4273-8E9B-1FFFC3745489}"/>
              </a:ext>
            </a:extLst>
          </p:cNvPr>
          <p:cNvGraphicFramePr>
            <a:graphicFrameLocks noGrp="1"/>
          </p:cNvGraphicFramePr>
          <p:nvPr>
            <p:extLst>
              <p:ext uri="{D42A27DB-BD31-4B8C-83A1-F6EECF244321}">
                <p14:modId xmlns:p14="http://schemas.microsoft.com/office/powerpoint/2010/main" val="3223320226"/>
              </p:ext>
            </p:extLst>
          </p:nvPr>
        </p:nvGraphicFramePr>
        <p:xfrm>
          <a:off x="514351" y="637812"/>
          <a:ext cx="11163308" cy="3684021"/>
        </p:xfrm>
        <a:graphic>
          <a:graphicData uri="http://schemas.openxmlformats.org/drawingml/2006/table">
            <a:tbl>
              <a:tblPr/>
              <a:tblGrid>
                <a:gridCol w="372803">
                  <a:extLst>
                    <a:ext uri="{9D8B030D-6E8A-4147-A177-3AD203B41FA5}">
                      <a16:colId xmlns:a16="http://schemas.microsoft.com/office/drawing/2014/main" val="3260722507"/>
                    </a:ext>
                  </a:extLst>
                </a:gridCol>
                <a:gridCol w="2714003">
                  <a:extLst>
                    <a:ext uri="{9D8B030D-6E8A-4147-A177-3AD203B41FA5}">
                      <a16:colId xmlns:a16="http://schemas.microsoft.com/office/drawing/2014/main" val="158768597"/>
                    </a:ext>
                  </a:extLst>
                </a:gridCol>
                <a:gridCol w="700870">
                  <a:extLst>
                    <a:ext uri="{9D8B030D-6E8A-4147-A177-3AD203B41FA5}">
                      <a16:colId xmlns:a16="http://schemas.microsoft.com/office/drawing/2014/main" val="2620864862"/>
                    </a:ext>
                  </a:extLst>
                </a:gridCol>
                <a:gridCol w="700870">
                  <a:extLst>
                    <a:ext uri="{9D8B030D-6E8A-4147-A177-3AD203B41FA5}">
                      <a16:colId xmlns:a16="http://schemas.microsoft.com/office/drawing/2014/main" val="2931545373"/>
                    </a:ext>
                  </a:extLst>
                </a:gridCol>
                <a:gridCol w="700870">
                  <a:extLst>
                    <a:ext uri="{9D8B030D-6E8A-4147-A177-3AD203B41FA5}">
                      <a16:colId xmlns:a16="http://schemas.microsoft.com/office/drawing/2014/main" val="670076731"/>
                    </a:ext>
                  </a:extLst>
                </a:gridCol>
                <a:gridCol w="700870">
                  <a:extLst>
                    <a:ext uri="{9D8B030D-6E8A-4147-A177-3AD203B41FA5}">
                      <a16:colId xmlns:a16="http://schemas.microsoft.com/office/drawing/2014/main" val="1720055421"/>
                    </a:ext>
                  </a:extLst>
                </a:gridCol>
                <a:gridCol w="700870">
                  <a:extLst>
                    <a:ext uri="{9D8B030D-6E8A-4147-A177-3AD203B41FA5}">
                      <a16:colId xmlns:a16="http://schemas.microsoft.com/office/drawing/2014/main" val="3216123619"/>
                    </a:ext>
                  </a:extLst>
                </a:gridCol>
                <a:gridCol w="700870">
                  <a:extLst>
                    <a:ext uri="{9D8B030D-6E8A-4147-A177-3AD203B41FA5}">
                      <a16:colId xmlns:a16="http://schemas.microsoft.com/office/drawing/2014/main" val="3534639517"/>
                    </a:ext>
                  </a:extLst>
                </a:gridCol>
                <a:gridCol w="939791">
                  <a:extLst>
                    <a:ext uri="{9D8B030D-6E8A-4147-A177-3AD203B41FA5}">
                      <a16:colId xmlns:a16="http://schemas.microsoft.com/office/drawing/2014/main" val="1634912305"/>
                    </a:ext>
                  </a:extLst>
                </a:gridCol>
                <a:gridCol w="939791">
                  <a:extLst>
                    <a:ext uri="{9D8B030D-6E8A-4147-A177-3AD203B41FA5}">
                      <a16:colId xmlns:a16="http://schemas.microsoft.com/office/drawing/2014/main" val="3816809053"/>
                    </a:ext>
                  </a:extLst>
                </a:gridCol>
                <a:gridCol w="995850">
                  <a:extLst>
                    <a:ext uri="{9D8B030D-6E8A-4147-A177-3AD203B41FA5}">
                      <a16:colId xmlns:a16="http://schemas.microsoft.com/office/drawing/2014/main" val="2029680838"/>
                    </a:ext>
                  </a:extLst>
                </a:gridCol>
                <a:gridCol w="995850">
                  <a:extLst>
                    <a:ext uri="{9D8B030D-6E8A-4147-A177-3AD203B41FA5}">
                      <a16:colId xmlns:a16="http://schemas.microsoft.com/office/drawing/2014/main" val="3518806272"/>
                    </a:ext>
                  </a:extLst>
                </a:gridCol>
              </a:tblGrid>
              <a:tr h="679280">
                <a:tc gridSpan="2">
                  <a:txBody>
                    <a:bodyPr/>
                    <a:lstStyle/>
                    <a:p>
                      <a:pPr algn="ctr" fontAlgn="b">
                        <a:spcBef>
                          <a:spcPts val="0"/>
                        </a:spcBef>
                        <a:spcAft>
                          <a:spcPts val="0"/>
                        </a:spcAft>
                      </a:pPr>
                      <a:r>
                        <a:rPr lang="en-US" sz="1400" b="1" i="0" u="none" strike="noStrike">
                          <a:effectLst/>
                          <a:latin typeface="Century Gothic" panose="020B0502020202020204" pitchFamily="34" charset="0"/>
                        </a:rPr>
                        <a:t>VILLAGE POSITION DETAIL</a:t>
                      </a:r>
                      <a:endParaRPr lang="en-US" sz="2800" b="0" i="0" u="none" strike="noStrike">
                        <a:effectLst/>
                        <a:latin typeface="Arial" panose="020B0604020202020204" pitchFamily="34" charset="0"/>
                      </a:endParaRPr>
                    </a:p>
                  </a:txBody>
                  <a:tcPr marL="143510" marR="143510" marT="71755" marB="71755">
                    <a:lnL w="6350" cap="flat" cmpd="sng" algn="ctr">
                      <a:solidFill>
                        <a:srgbClr val="4FCE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spcBef>
                          <a:spcPts val="0"/>
                        </a:spcBef>
                        <a:spcAft>
                          <a:spcPts val="0"/>
                        </a:spcAft>
                      </a:pPr>
                      <a:r>
                        <a:rPr lang="en-US" sz="1400" b="1" i="0" u="none" strike="noStrike">
                          <a:effectLst/>
                          <a:latin typeface="Century Gothic" panose="020B0502020202020204" pitchFamily="34" charset="0"/>
                        </a:rPr>
                        <a:t>FY 17-18</a:t>
                      </a:r>
                      <a:br>
                        <a:rPr lang="en-US" sz="1400" b="1" i="0" u="none" strike="noStrike">
                          <a:effectLst/>
                          <a:latin typeface="Century Gothic" panose="020B0502020202020204" pitchFamily="34" charset="0"/>
                        </a:rPr>
                      </a:br>
                      <a:r>
                        <a:rPr lang="en-US" sz="1400" b="1" i="0" u="none" strike="noStrike">
                          <a:effectLst/>
                          <a:latin typeface="Century Gothic" panose="020B0502020202020204" pitchFamily="34" charset="0"/>
                        </a:rPr>
                        <a:t>Final</a:t>
                      </a:r>
                      <a:endParaRPr lang="en-US" sz="2800" b="0" i="0" u="none" strike="noStrike">
                        <a:effectLst/>
                        <a:latin typeface="Arial" panose="020B0604020202020204" pitchFamily="34" charset="0"/>
                      </a:endParaRPr>
                    </a:p>
                  </a:txBody>
                  <a:tcPr marL="143510" marR="143510" marT="71755" marB="7175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spcBef>
                          <a:spcPts val="0"/>
                        </a:spcBef>
                        <a:spcAft>
                          <a:spcPts val="0"/>
                        </a:spcAft>
                      </a:pPr>
                      <a:r>
                        <a:rPr lang="en-US" sz="1600" b="1" i="0" u="none" strike="noStrike">
                          <a:effectLst/>
                          <a:latin typeface="Century Gothic" panose="020B0502020202020204" pitchFamily="34" charset="0"/>
                        </a:rPr>
                        <a:t>FY 18-19</a:t>
                      </a:r>
                      <a:br>
                        <a:rPr lang="en-US" sz="1600" b="1" i="0" u="none" strike="noStrike">
                          <a:effectLst/>
                          <a:latin typeface="Century Gothic" panose="020B0502020202020204" pitchFamily="34" charset="0"/>
                        </a:rPr>
                      </a:br>
                      <a:r>
                        <a:rPr lang="en-US" sz="1600" b="1" i="0" u="none" strike="noStrike">
                          <a:effectLst/>
                          <a:latin typeface="Century Gothic" panose="020B0502020202020204" pitchFamily="34" charset="0"/>
                        </a:rPr>
                        <a:t>Final</a:t>
                      </a:r>
                      <a:endParaRPr lang="en-US" sz="2800" b="0" i="0" u="none" strike="noStrike">
                        <a:effectLst/>
                        <a:latin typeface="Arial" panose="020B0604020202020204" pitchFamily="34" charset="0"/>
                      </a:endParaRPr>
                    </a:p>
                  </a:txBody>
                  <a:tcPr marL="143510" marR="143510" marT="71755" marB="7175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spcBef>
                          <a:spcPts val="0"/>
                        </a:spcBef>
                        <a:spcAft>
                          <a:spcPts val="0"/>
                        </a:spcAft>
                      </a:pPr>
                      <a:r>
                        <a:rPr lang="en-US" sz="1600" b="1" i="0" u="none" strike="noStrike">
                          <a:effectLst/>
                          <a:latin typeface="Century Gothic" panose="020B0502020202020204" pitchFamily="34" charset="0"/>
                        </a:rPr>
                        <a:t>FY 19-20</a:t>
                      </a:r>
                      <a:br>
                        <a:rPr lang="en-US" sz="1600" b="1" i="0" u="none" strike="noStrike">
                          <a:effectLst/>
                          <a:latin typeface="Century Gothic" panose="020B0502020202020204" pitchFamily="34" charset="0"/>
                        </a:rPr>
                      </a:br>
                      <a:r>
                        <a:rPr lang="en-US" sz="1600" b="1" i="0" u="none" strike="noStrike">
                          <a:effectLst/>
                          <a:latin typeface="Century Gothic" panose="020B0502020202020204" pitchFamily="34" charset="0"/>
                        </a:rPr>
                        <a:t>Final</a:t>
                      </a:r>
                      <a:endParaRPr lang="en-US" sz="2800" b="0" i="0" u="none" strike="noStrike">
                        <a:effectLst/>
                        <a:latin typeface="Arial" panose="020B0604020202020204" pitchFamily="34" charset="0"/>
                      </a:endParaRPr>
                    </a:p>
                  </a:txBody>
                  <a:tcPr marL="143510" marR="143510" marT="71755" marB="7175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spcBef>
                          <a:spcPts val="0"/>
                        </a:spcBef>
                        <a:spcAft>
                          <a:spcPts val="0"/>
                        </a:spcAft>
                      </a:pPr>
                      <a:r>
                        <a:rPr lang="en-US" sz="1600" b="1" i="0" u="none" strike="noStrike">
                          <a:effectLst/>
                          <a:latin typeface="Century Gothic" panose="020B0502020202020204" pitchFamily="34" charset="0"/>
                        </a:rPr>
                        <a:t>FY 20-21</a:t>
                      </a:r>
                      <a:br>
                        <a:rPr lang="en-US" sz="1600" b="1" i="0" u="none" strike="noStrike">
                          <a:effectLst/>
                          <a:latin typeface="Century Gothic" panose="020B0502020202020204" pitchFamily="34" charset="0"/>
                        </a:rPr>
                      </a:br>
                      <a:r>
                        <a:rPr lang="en-US" sz="1600" b="1" i="0" u="none" strike="noStrike">
                          <a:effectLst/>
                          <a:latin typeface="Century Gothic" panose="020B0502020202020204" pitchFamily="34" charset="0"/>
                        </a:rPr>
                        <a:t>Proposed (9/1)</a:t>
                      </a:r>
                      <a:endParaRPr lang="en-US" sz="2800" b="0" i="0" u="none" strike="noStrike">
                        <a:effectLst/>
                        <a:latin typeface="Arial" panose="020B0604020202020204" pitchFamily="34" charset="0"/>
                      </a:endParaRPr>
                    </a:p>
                  </a:txBody>
                  <a:tcPr marL="143510" marR="143510" marT="71755" marB="7175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hMerge="1">
                  <a:txBody>
                    <a:bodyPr/>
                    <a:lstStyle/>
                    <a:p>
                      <a:endParaRPr lang="en-US"/>
                    </a:p>
                  </a:txBody>
                  <a:tcPr/>
                </a:tc>
                <a:tc gridSpan="2">
                  <a:txBody>
                    <a:bodyPr/>
                    <a:lstStyle/>
                    <a:p>
                      <a:pPr algn="ctr" fontAlgn="b">
                        <a:spcBef>
                          <a:spcPts val="0"/>
                        </a:spcBef>
                        <a:spcAft>
                          <a:spcPts val="0"/>
                        </a:spcAft>
                      </a:pPr>
                      <a:r>
                        <a:rPr lang="en-US" sz="1600" b="1" i="0" u="none" strike="noStrike">
                          <a:effectLst/>
                          <a:latin typeface="Century Gothic" panose="020B0502020202020204" pitchFamily="34" charset="0"/>
                        </a:rPr>
                        <a:t>FY 20-21</a:t>
                      </a:r>
                      <a:br>
                        <a:rPr lang="en-US" sz="1600" b="1" i="0" u="none" strike="noStrike">
                          <a:effectLst/>
                          <a:latin typeface="Century Gothic" panose="020B0502020202020204" pitchFamily="34" charset="0"/>
                        </a:rPr>
                      </a:br>
                      <a:r>
                        <a:rPr lang="en-US" sz="1600" b="1" i="0" u="none" strike="noStrike">
                          <a:effectLst/>
                          <a:latin typeface="Century Gothic" panose="020B0502020202020204" pitchFamily="34" charset="0"/>
                        </a:rPr>
                        <a:t>Proposed (9/23)</a:t>
                      </a:r>
                      <a:endParaRPr lang="en-US" sz="2800" b="0" i="0" u="none" strike="noStrike">
                        <a:effectLst/>
                        <a:latin typeface="Arial" panose="020B0604020202020204" pitchFamily="34" charset="0"/>
                      </a:endParaRPr>
                    </a:p>
                  </a:txBody>
                  <a:tcPr marL="143510" marR="143510" marT="71755" marB="71755">
                    <a:lnL w="6350" cap="flat" cmpd="sng" algn="ctr">
                      <a:solidFill>
                        <a:srgbClr val="000000"/>
                      </a:solidFill>
                      <a:prstDash val="solid"/>
                      <a:round/>
                      <a:headEnd type="none" w="med" len="med"/>
                      <a:tailEnd type="none" w="med" len="med"/>
                    </a:lnL>
                    <a:lnR w="6350" cap="flat" cmpd="sng" algn="ctr">
                      <a:solidFill>
                        <a:srgbClr val="4FCEFF"/>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hMerge="1">
                  <a:txBody>
                    <a:bodyPr/>
                    <a:lstStyle/>
                    <a:p>
                      <a:endParaRPr lang="en-US"/>
                    </a:p>
                  </a:txBody>
                  <a:tcPr/>
                </a:tc>
                <a:extLst>
                  <a:ext uri="{0D108BD9-81ED-4DB2-BD59-A6C34878D82A}">
                    <a16:rowId xmlns:a16="http://schemas.microsoft.com/office/drawing/2014/main" val="1256318271"/>
                  </a:ext>
                </a:extLst>
              </a:tr>
              <a:tr h="416179">
                <a:tc gridSpan="2">
                  <a:txBody>
                    <a:bodyPr/>
                    <a:lstStyle/>
                    <a:p>
                      <a:pPr algn="l" fontAlgn="b">
                        <a:spcBef>
                          <a:spcPts val="0"/>
                        </a:spcBef>
                        <a:spcAft>
                          <a:spcPts val="0"/>
                        </a:spcAft>
                      </a:pPr>
                      <a:r>
                        <a:rPr lang="en-US" sz="1400" b="1" i="0" u="none" strike="noStrike">
                          <a:effectLst/>
                          <a:latin typeface="Century Gothic" panose="020B0502020202020204" pitchFamily="34" charset="0"/>
                        </a:rPr>
                        <a:t>Finance Department</a:t>
                      </a:r>
                      <a:endParaRPr lang="en-US" sz="2800" b="0" i="0" u="none" strike="noStrike">
                        <a:effectLst/>
                        <a:latin typeface="Arial" panose="020B0604020202020204" pitchFamily="34" charset="0"/>
                      </a:endParaRPr>
                    </a:p>
                  </a:txBody>
                  <a:tcPr marL="143510" marR="143510" marT="71755" marB="71755">
                    <a:lnL w="6350" cap="flat" cmpd="sng" algn="ctr">
                      <a:solidFill>
                        <a:srgbClr val="4FCE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PT</a:t>
                      </a:r>
                      <a:endParaRPr lang="en-US" sz="2800" b="0" i="0" u="none" strike="noStrike">
                        <a:effectLst/>
                        <a:latin typeface="Arial" panose="020B0604020202020204" pitchFamily="34" charset="0"/>
                      </a:endParaRPr>
                    </a:p>
                  </a:txBody>
                  <a:tcPr marL="14949" marR="14949" marT="1494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FT</a:t>
                      </a:r>
                      <a:endParaRPr lang="en-US" sz="2800" b="0" i="0" u="none" strike="noStrike">
                        <a:effectLst/>
                        <a:latin typeface="Arial" panose="020B0604020202020204" pitchFamily="34" charset="0"/>
                      </a:endParaRPr>
                    </a:p>
                  </a:txBody>
                  <a:tcPr marL="14949" marR="14949" marT="1494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PT</a:t>
                      </a:r>
                      <a:endParaRPr lang="en-US" sz="2800" b="0" i="0" u="none" strike="noStrike">
                        <a:effectLst/>
                        <a:latin typeface="Arial" panose="020B0604020202020204" pitchFamily="34" charset="0"/>
                      </a:endParaRPr>
                    </a:p>
                  </a:txBody>
                  <a:tcPr marL="14949" marR="14949" marT="1494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FT</a:t>
                      </a:r>
                      <a:endParaRPr lang="en-US" sz="2800" b="0" i="0" u="none" strike="noStrike">
                        <a:effectLst/>
                        <a:latin typeface="Arial" panose="020B0604020202020204" pitchFamily="34" charset="0"/>
                      </a:endParaRPr>
                    </a:p>
                  </a:txBody>
                  <a:tcPr marL="14949" marR="14949" marT="1494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PT</a:t>
                      </a:r>
                      <a:endParaRPr lang="en-US" sz="2800" b="0" i="0" u="none" strike="noStrike">
                        <a:effectLst/>
                        <a:latin typeface="Arial" panose="020B0604020202020204" pitchFamily="34" charset="0"/>
                      </a:endParaRPr>
                    </a:p>
                  </a:txBody>
                  <a:tcPr marL="14949" marR="14949" marT="1494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FT</a:t>
                      </a:r>
                      <a:endParaRPr lang="en-US" sz="2800" b="0" i="0" u="none" strike="noStrike">
                        <a:effectLst/>
                        <a:latin typeface="Arial" panose="020B0604020202020204" pitchFamily="34" charset="0"/>
                      </a:endParaRPr>
                    </a:p>
                  </a:txBody>
                  <a:tcPr marL="14949" marR="14949" marT="1494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PT</a:t>
                      </a:r>
                      <a:endParaRPr lang="en-US" sz="2800" b="0" i="0" u="none" strike="noStrike">
                        <a:effectLst/>
                        <a:latin typeface="Arial" panose="020B0604020202020204" pitchFamily="34" charset="0"/>
                      </a:endParaRPr>
                    </a:p>
                  </a:txBody>
                  <a:tcPr marL="14949" marR="14949" marT="1494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5EDFD"/>
                    </a:solidFill>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FT</a:t>
                      </a:r>
                      <a:endParaRPr lang="en-US" sz="2800" b="0" i="0" u="none" strike="noStrike">
                        <a:effectLst/>
                        <a:latin typeface="Arial" panose="020B0604020202020204" pitchFamily="34" charset="0"/>
                      </a:endParaRPr>
                    </a:p>
                  </a:txBody>
                  <a:tcPr marL="14949" marR="14949" marT="1494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EDFD"/>
                    </a:solidFill>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PT</a:t>
                      </a:r>
                      <a:endParaRPr lang="en-US" sz="2800" b="0" i="0" u="none" strike="noStrike">
                        <a:effectLst/>
                        <a:latin typeface="Arial" panose="020B0604020202020204" pitchFamily="34" charset="0"/>
                      </a:endParaRPr>
                    </a:p>
                  </a:txBody>
                  <a:tcPr marL="14949" marR="14949" marT="1494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5EDFD"/>
                    </a:solidFill>
                  </a:tcPr>
                </a:tc>
                <a:tc>
                  <a:txBody>
                    <a:bodyPr/>
                    <a:lstStyle/>
                    <a:p>
                      <a:pPr algn="ctr" fontAlgn="ctr">
                        <a:spcBef>
                          <a:spcPts val="0"/>
                        </a:spcBef>
                        <a:spcAft>
                          <a:spcPts val="0"/>
                        </a:spcAft>
                      </a:pPr>
                      <a:r>
                        <a:rPr lang="en-US" sz="1400" b="1" i="0" u="none" strike="noStrike">
                          <a:effectLst/>
                          <a:latin typeface="Century Gothic" panose="020B0502020202020204" pitchFamily="34" charset="0"/>
                        </a:rPr>
                        <a:t>FT</a:t>
                      </a:r>
                      <a:endParaRPr lang="en-US" sz="2800" b="0" i="0" u="none" strike="noStrike">
                        <a:effectLst/>
                        <a:latin typeface="Arial" panose="020B0604020202020204" pitchFamily="34" charset="0"/>
                      </a:endParaRPr>
                    </a:p>
                  </a:txBody>
                  <a:tcPr marL="14949" marR="14949" marT="14949" marB="0" anchor="ctr">
                    <a:lnL>
                      <a:noFill/>
                    </a:lnL>
                    <a:lnR w="6350" cap="flat" cmpd="sng" algn="ctr">
                      <a:solidFill>
                        <a:srgbClr val="4FCE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EDFD"/>
                    </a:solidFill>
                  </a:tcPr>
                </a:tc>
                <a:extLst>
                  <a:ext uri="{0D108BD9-81ED-4DB2-BD59-A6C34878D82A}">
                    <a16:rowId xmlns:a16="http://schemas.microsoft.com/office/drawing/2014/main" val="2071115873"/>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en-US" sz="1400" b="0" i="0" u="none" strike="noStrike">
                          <a:effectLst/>
                          <a:latin typeface="Century Gothic" panose="020B0502020202020204" pitchFamily="34" charset="0"/>
                        </a:rPr>
                        <a:t>Finance Director</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dirty="0">
                          <a:effectLst/>
                          <a:latin typeface="Century Gothic" panose="020B0502020202020204" pitchFamily="34" charset="0"/>
                        </a:rPr>
                        <a:t>1.0</a:t>
                      </a:r>
                      <a:endParaRPr lang="en-US" sz="2800" b="0" i="0" u="none" strike="noStrike" dirty="0">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3960939479"/>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en-US" sz="1400" b="0" i="0" u="none" strike="noStrike">
                          <a:effectLst/>
                          <a:latin typeface="Century Gothic" panose="020B0502020202020204" pitchFamily="34" charset="0"/>
                        </a:rPr>
                        <a:t>Sr. Accountant</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982722833"/>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en-US" sz="1400" b="0" i="0" u="none" strike="noStrike">
                          <a:effectLst/>
                          <a:latin typeface="Century Gothic" panose="020B0502020202020204" pitchFamily="34" charset="0"/>
                        </a:rPr>
                        <a:t>IT Manager</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1668236765"/>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en-US" sz="1400" b="0" i="0" u="none" strike="noStrike">
                          <a:effectLst/>
                          <a:latin typeface="Century Gothic" panose="020B0502020202020204" pitchFamily="34" charset="0"/>
                        </a:rPr>
                        <a:t>IT Technician</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2899846178"/>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en-US" sz="1400" b="0" i="0" u="none" strike="noStrike">
                          <a:effectLst/>
                          <a:latin typeface="Century Gothic" panose="020B0502020202020204" pitchFamily="34" charset="0"/>
                        </a:rPr>
                        <a:t>Accountant</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569443920"/>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en-US" sz="1400" b="0" i="0" u="none" strike="noStrike">
                          <a:effectLst/>
                          <a:latin typeface="Century Gothic" panose="020B0502020202020204" pitchFamily="34" charset="0"/>
                        </a:rPr>
                        <a:t>Cashier</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dirty="0">
                          <a:effectLst/>
                          <a:latin typeface="Century Gothic" panose="020B0502020202020204" pitchFamily="34" charset="0"/>
                        </a:rPr>
                        <a:t>0.0</a:t>
                      </a:r>
                      <a:endParaRPr lang="en-US" sz="2800" b="0" i="0" u="none" strike="noStrike" dirty="0">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2875395917"/>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en-US" sz="1400" b="0" i="0" u="none" strike="noStrike">
                          <a:effectLst/>
                          <a:latin typeface="Century Gothic" panose="020B0502020202020204" pitchFamily="34" charset="0"/>
                        </a:rPr>
                        <a:t>Accounting &amp; Alarm Clerk</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spcBef>
                          <a:spcPts val="0"/>
                        </a:spcBef>
                        <a:spcAft>
                          <a:spcPts val="0"/>
                        </a:spcAft>
                      </a:pPr>
                      <a:r>
                        <a:rPr lang="en-US" sz="1400" b="0"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565812690"/>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a:noFill/>
                    </a:lnB>
                  </a:tcPr>
                </a:tc>
                <a:tc>
                  <a:txBody>
                    <a:bodyPr/>
                    <a:lstStyle/>
                    <a:p>
                      <a:pPr algn="l" fontAlgn="b">
                        <a:spcBef>
                          <a:spcPts val="0"/>
                        </a:spcBef>
                        <a:spcAft>
                          <a:spcPts val="0"/>
                        </a:spcAft>
                      </a:pPr>
                      <a:r>
                        <a:rPr lang="en-US" sz="1400" b="0" i="1" u="none" strike="noStrike" dirty="0">
                          <a:effectLst/>
                          <a:latin typeface="Century Gothic" panose="020B0502020202020204" pitchFamily="34" charset="0"/>
                        </a:rPr>
                        <a:t>Administrative Clerk</a:t>
                      </a:r>
                      <a:endParaRPr lang="en-US" sz="2800" b="0" i="1" u="none" strike="noStrike" dirty="0">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0.0</a:t>
                      </a:r>
                      <a:endParaRPr lang="en-US" sz="2800" b="0" i="1" u="none" strike="noStrike" dirty="0">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spcBef>
                          <a:spcPts val="0"/>
                        </a:spcBef>
                        <a:spcAft>
                          <a:spcPts val="0"/>
                        </a:spcAft>
                      </a:pPr>
                      <a:r>
                        <a:rPr lang="en-US" sz="1400" b="0" i="1" u="none" strike="noStrike" dirty="0">
                          <a:effectLst/>
                          <a:latin typeface="Century Gothic" panose="020B0502020202020204" pitchFamily="34" charset="0"/>
                        </a:rPr>
                        <a:t>1.0</a:t>
                      </a:r>
                      <a:endParaRPr lang="en-US" sz="2800" b="0" i="1" u="none" strike="noStrike" dirty="0">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EDFD"/>
                    </a:solidFill>
                  </a:tcPr>
                </a:tc>
                <a:extLst>
                  <a:ext uri="{0D108BD9-81ED-4DB2-BD59-A6C34878D82A}">
                    <a16:rowId xmlns:a16="http://schemas.microsoft.com/office/drawing/2014/main" val="3109240754"/>
                  </a:ext>
                </a:extLst>
              </a:tr>
              <a:tr h="287618">
                <a:tc>
                  <a:txBody>
                    <a:bodyPr/>
                    <a:lstStyle/>
                    <a:p>
                      <a:pPr algn="l" fontAlgn="b">
                        <a:spcBef>
                          <a:spcPts val="0"/>
                        </a:spcBef>
                        <a:spcAft>
                          <a:spcPts val="0"/>
                        </a:spcAft>
                      </a:pPr>
                      <a:r>
                        <a:rPr lang="en-US" sz="1400" b="0" i="0" u="none" strike="noStrike">
                          <a:effectLst/>
                          <a:latin typeface="Century Gothic" panose="020B0502020202020204" pitchFamily="34" charset="0"/>
                        </a:rPr>
                        <a:t> </a:t>
                      </a:r>
                      <a:endParaRPr lang="en-US" sz="2800" b="0" i="0" u="none" strike="noStrike">
                        <a:effectLst/>
                        <a:latin typeface="Arial" panose="020B0604020202020204" pitchFamily="34" charset="0"/>
                      </a:endParaRPr>
                    </a:p>
                  </a:txBody>
                  <a:tcPr marL="14949" marR="14949" marT="14949" marB="0" anchor="b">
                    <a:lnL w="6350" cap="flat" cmpd="sng" algn="ctr">
                      <a:solidFill>
                        <a:srgbClr val="4FCEFF"/>
                      </a:solidFill>
                      <a:prstDash val="solid"/>
                      <a:round/>
                      <a:headEnd type="none" w="med" len="med"/>
                      <a:tailEnd type="none" w="med" len="med"/>
                    </a:lnL>
                    <a:lnR>
                      <a:noFill/>
                    </a:lnR>
                    <a:lnT>
                      <a:noFill/>
                    </a:lnT>
                    <a:lnB w="6350" cap="flat" cmpd="sng" algn="ctr">
                      <a:solidFill>
                        <a:srgbClr val="4FCEFF"/>
                      </a:solidFill>
                      <a:prstDash val="solid"/>
                      <a:round/>
                      <a:headEnd type="none" w="med" len="med"/>
                      <a:tailEnd type="none" w="med" len="med"/>
                    </a:lnB>
                  </a:tcPr>
                </a:tc>
                <a:tc>
                  <a:txBody>
                    <a:bodyPr/>
                    <a:lstStyle/>
                    <a:p>
                      <a:pPr algn="r" fontAlgn="b">
                        <a:spcBef>
                          <a:spcPts val="0"/>
                        </a:spcBef>
                        <a:spcAft>
                          <a:spcPts val="0"/>
                        </a:spcAft>
                      </a:pPr>
                      <a:r>
                        <a:rPr lang="en-US" sz="1400" b="1" i="0" u="none" strike="noStrike">
                          <a:effectLst/>
                          <a:latin typeface="Century Gothic" panose="020B0502020202020204" pitchFamily="34" charset="0"/>
                        </a:rPr>
                        <a:t>Total Positions</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a:noFill/>
                    </a:lnT>
                    <a:lnB w="6350" cap="flat" cmpd="sng" algn="ctr">
                      <a:solidFill>
                        <a:srgbClr val="4FCEFF"/>
                      </a:solidFill>
                      <a:prstDash val="solid"/>
                      <a:round/>
                      <a:headEnd type="none" w="med" len="med"/>
                      <a:tailEnd type="none" w="med" len="med"/>
                    </a:lnB>
                  </a:tcPr>
                </a:tc>
                <a:tc>
                  <a:txBody>
                    <a:bodyPr/>
                    <a:lstStyle/>
                    <a:p>
                      <a:pPr algn="ctr" fontAlgn="b">
                        <a:spcBef>
                          <a:spcPts val="0"/>
                        </a:spcBef>
                        <a:spcAft>
                          <a:spcPts val="0"/>
                        </a:spcAft>
                      </a:pPr>
                      <a:r>
                        <a:rPr lang="en-US" sz="1400" b="1"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tcPr>
                </a:tc>
                <a:tc>
                  <a:txBody>
                    <a:bodyPr/>
                    <a:lstStyle/>
                    <a:p>
                      <a:pPr algn="ctr" fontAlgn="b">
                        <a:spcBef>
                          <a:spcPts val="0"/>
                        </a:spcBef>
                        <a:spcAft>
                          <a:spcPts val="0"/>
                        </a:spcAft>
                      </a:pPr>
                      <a:r>
                        <a:rPr lang="en-US" sz="1400" b="1" i="0" u="none" strike="noStrike">
                          <a:effectLst/>
                          <a:latin typeface="Century Gothic" panose="020B0502020202020204" pitchFamily="34" charset="0"/>
                        </a:rPr>
                        <a:t>6.0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tcPr>
                </a:tc>
                <a:tc>
                  <a:txBody>
                    <a:bodyPr/>
                    <a:lstStyle/>
                    <a:p>
                      <a:pPr algn="ctr" fontAlgn="b">
                        <a:spcBef>
                          <a:spcPts val="0"/>
                        </a:spcBef>
                        <a:spcAft>
                          <a:spcPts val="0"/>
                        </a:spcAft>
                      </a:pPr>
                      <a:r>
                        <a:rPr lang="en-US" sz="1400" b="1" i="0" u="none" strike="noStrike">
                          <a:effectLst/>
                          <a:latin typeface="Century Gothic" panose="020B0502020202020204" pitchFamily="34" charset="0"/>
                        </a:rPr>
                        <a:t>1.0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tcPr>
                </a:tc>
                <a:tc>
                  <a:txBody>
                    <a:bodyPr/>
                    <a:lstStyle/>
                    <a:p>
                      <a:pPr algn="ctr" fontAlgn="b">
                        <a:spcBef>
                          <a:spcPts val="0"/>
                        </a:spcBef>
                        <a:spcAft>
                          <a:spcPts val="0"/>
                        </a:spcAft>
                      </a:pPr>
                      <a:r>
                        <a:rPr lang="en-US" sz="1400" b="1" i="0" u="none" strike="noStrike">
                          <a:effectLst/>
                          <a:latin typeface="Century Gothic" panose="020B0502020202020204" pitchFamily="34" charset="0"/>
                        </a:rPr>
                        <a:t>6.0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tcPr>
                </a:tc>
                <a:tc>
                  <a:txBody>
                    <a:bodyPr/>
                    <a:lstStyle/>
                    <a:p>
                      <a:pPr algn="ctr" fontAlgn="b">
                        <a:spcBef>
                          <a:spcPts val="0"/>
                        </a:spcBef>
                        <a:spcAft>
                          <a:spcPts val="0"/>
                        </a:spcAft>
                      </a:pPr>
                      <a:r>
                        <a:rPr lang="en-US" sz="1400" b="1"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tcPr>
                </a:tc>
                <a:tc>
                  <a:txBody>
                    <a:bodyPr/>
                    <a:lstStyle/>
                    <a:p>
                      <a:pPr algn="ctr" fontAlgn="b">
                        <a:spcBef>
                          <a:spcPts val="0"/>
                        </a:spcBef>
                        <a:spcAft>
                          <a:spcPts val="0"/>
                        </a:spcAft>
                      </a:pPr>
                      <a:r>
                        <a:rPr lang="en-US" sz="1400" b="1" i="0" u="none" strike="noStrike">
                          <a:effectLst/>
                          <a:latin typeface="Century Gothic" panose="020B0502020202020204" pitchFamily="34" charset="0"/>
                        </a:rPr>
                        <a:t>7.0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tcPr>
                </a:tc>
                <a:tc>
                  <a:txBody>
                    <a:bodyPr/>
                    <a:lstStyle/>
                    <a:p>
                      <a:pPr algn="ctr" fontAlgn="b">
                        <a:spcBef>
                          <a:spcPts val="0"/>
                        </a:spcBef>
                        <a:spcAft>
                          <a:spcPts val="0"/>
                        </a:spcAft>
                      </a:pPr>
                      <a:r>
                        <a:rPr lang="en-US" sz="1400" b="1"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solidFill>
                      <a:srgbClr val="B5EDFD"/>
                    </a:solidFill>
                  </a:tcPr>
                </a:tc>
                <a:tc>
                  <a:txBody>
                    <a:bodyPr/>
                    <a:lstStyle/>
                    <a:p>
                      <a:pPr algn="ctr" fontAlgn="b">
                        <a:spcBef>
                          <a:spcPts val="0"/>
                        </a:spcBef>
                        <a:spcAft>
                          <a:spcPts val="0"/>
                        </a:spcAft>
                      </a:pPr>
                      <a:r>
                        <a:rPr lang="en-US" sz="1400" b="1" i="0" u="none" strike="noStrike">
                          <a:effectLst/>
                          <a:latin typeface="Century Gothic" panose="020B0502020202020204" pitchFamily="34" charset="0"/>
                        </a:rPr>
                        <a:t>6.0</a:t>
                      </a:r>
                      <a:endParaRPr lang="en-US" sz="2800" b="0" i="0" u="none" strike="noStrike">
                        <a:effectLst/>
                        <a:latin typeface="Arial" panose="020B0604020202020204" pitchFamily="34" charset="0"/>
                      </a:endParaRPr>
                    </a:p>
                  </a:txBody>
                  <a:tcPr marL="14949" marR="14949" marT="1494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solidFill>
                      <a:srgbClr val="B5EDFD"/>
                    </a:solidFill>
                  </a:tcPr>
                </a:tc>
                <a:tc>
                  <a:txBody>
                    <a:bodyPr/>
                    <a:lstStyle/>
                    <a:p>
                      <a:pPr algn="ctr" fontAlgn="b">
                        <a:spcBef>
                          <a:spcPts val="0"/>
                        </a:spcBef>
                        <a:spcAft>
                          <a:spcPts val="0"/>
                        </a:spcAft>
                      </a:pPr>
                      <a:r>
                        <a:rPr lang="en-US" sz="1400" b="1" i="0" u="none" strike="noStrike">
                          <a:effectLst/>
                          <a:latin typeface="Century Gothic" panose="020B0502020202020204" pitchFamily="34" charset="0"/>
                        </a:rPr>
                        <a:t>0.0</a:t>
                      </a:r>
                      <a:endParaRPr lang="en-US" sz="2800" b="0" i="0" u="none" strike="noStrike">
                        <a:effectLst/>
                        <a:latin typeface="Arial" panose="020B0604020202020204" pitchFamily="34" charset="0"/>
                      </a:endParaRPr>
                    </a:p>
                  </a:txBody>
                  <a:tcPr marL="14949" marR="14949" marT="1494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solidFill>
                      <a:srgbClr val="B5EDFD"/>
                    </a:solidFill>
                  </a:tcPr>
                </a:tc>
                <a:tc>
                  <a:txBody>
                    <a:bodyPr/>
                    <a:lstStyle/>
                    <a:p>
                      <a:pPr algn="ctr" fontAlgn="b">
                        <a:spcBef>
                          <a:spcPts val="0"/>
                        </a:spcBef>
                        <a:spcAft>
                          <a:spcPts val="0"/>
                        </a:spcAft>
                      </a:pPr>
                      <a:r>
                        <a:rPr lang="en-US" sz="1400" b="1" i="0" u="none" strike="noStrike" dirty="0">
                          <a:effectLst/>
                          <a:latin typeface="Century Gothic" panose="020B0502020202020204" pitchFamily="34" charset="0"/>
                        </a:rPr>
                        <a:t>7.0</a:t>
                      </a:r>
                      <a:endParaRPr lang="en-US" sz="2800" b="0" i="0" u="none" strike="noStrike" dirty="0">
                        <a:effectLst/>
                        <a:latin typeface="Arial" panose="020B0604020202020204" pitchFamily="34" charset="0"/>
                      </a:endParaRPr>
                    </a:p>
                  </a:txBody>
                  <a:tcPr marL="14949" marR="14949" marT="14949" marB="0" anchor="b">
                    <a:lnL>
                      <a:noFill/>
                    </a:lnL>
                    <a:lnR w="6350" cap="flat" cmpd="sng" algn="ctr">
                      <a:solidFill>
                        <a:srgbClr val="4FCE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CEFF"/>
                      </a:solidFill>
                      <a:prstDash val="solid"/>
                      <a:round/>
                      <a:headEnd type="none" w="med" len="med"/>
                      <a:tailEnd type="none" w="med" len="med"/>
                    </a:lnB>
                    <a:solidFill>
                      <a:srgbClr val="B5EDFD"/>
                    </a:solidFill>
                  </a:tcPr>
                </a:tc>
                <a:extLst>
                  <a:ext uri="{0D108BD9-81ED-4DB2-BD59-A6C34878D82A}">
                    <a16:rowId xmlns:a16="http://schemas.microsoft.com/office/drawing/2014/main" val="1040793045"/>
                  </a:ext>
                </a:extLst>
              </a:tr>
            </a:tbl>
          </a:graphicData>
        </a:graphic>
      </p:graphicFrame>
    </p:spTree>
    <p:extLst>
      <p:ext uri="{BB962C8B-B14F-4D97-AF65-F5344CB8AC3E}">
        <p14:creationId xmlns:p14="http://schemas.microsoft.com/office/powerpoint/2010/main" val="40641411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6" name="Rectangle 20">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58BB525-0F9F-42DB-91CF-F55D4E0421C3}"/>
              </a:ext>
            </a:extLst>
          </p:cNvPr>
          <p:cNvSpPr>
            <a:spLocks noGrp="1"/>
          </p:cNvSpPr>
          <p:nvPr>
            <p:ph type="title"/>
          </p:nvPr>
        </p:nvSpPr>
        <p:spPr>
          <a:xfrm>
            <a:off x="451513" y="5176569"/>
            <a:ext cx="4589009" cy="970450"/>
          </a:xfrm>
        </p:spPr>
        <p:txBody>
          <a:bodyPr vert="horz" lIns="91440" tIns="45720" rIns="91440" bIns="45720" rtlCol="0" anchor="ctr">
            <a:normAutofit fontScale="90000"/>
          </a:bodyPr>
          <a:lstStyle/>
          <a:p>
            <a:r>
              <a:rPr lang="en-US" sz="2400"/>
              <a:t>Other Considerations-</a:t>
            </a:r>
            <a:br>
              <a:rPr lang="en-US" sz="2400"/>
            </a:br>
            <a:r>
              <a:rPr lang="en-US" sz="2400"/>
              <a:t>Parks &amp; Recreation</a:t>
            </a:r>
            <a:br>
              <a:rPr lang="en-US" sz="2400"/>
            </a:br>
            <a:r>
              <a:rPr lang="en-US" sz="2400"/>
              <a:t>Position Detail</a:t>
            </a:r>
            <a:endParaRPr lang="en-US" sz="2400" dirty="0"/>
          </a:p>
        </p:txBody>
      </p:sp>
      <p:sp>
        <p:nvSpPr>
          <p:cNvPr id="3" name="Slide Number Placeholder 2">
            <a:extLst>
              <a:ext uri="{FF2B5EF4-FFF2-40B4-BE49-F238E27FC236}">
                <a16:creationId xmlns:a16="http://schemas.microsoft.com/office/drawing/2014/main" id="{D7C3971E-4867-4D98-8B8C-3B35C29C6B87}"/>
              </a:ext>
            </a:extLst>
          </p:cNvPr>
          <p:cNvSpPr>
            <a:spLocks noGrp="1"/>
          </p:cNvSpPr>
          <p:nvPr>
            <p:ph type="sldNum" sz="quarter" idx="12"/>
          </p:nvPr>
        </p:nvSpPr>
        <p:spPr>
          <a:xfrm>
            <a:off x="10842208" y="6160976"/>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14</a:t>
            </a:fld>
            <a:endParaRPr lang="en-US" dirty="0"/>
          </a:p>
        </p:txBody>
      </p:sp>
      <p:sp>
        <p:nvSpPr>
          <p:cNvPr id="7" name="TextBox 6">
            <a:extLst>
              <a:ext uri="{FF2B5EF4-FFF2-40B4-BE49-F238E27FC236}">
                <a16:creationId xmlns:a16="http://schemas.microsoft.com/office/drawing/2014/main" id="{873D32B7-E45C-4E22-9400-EACBD5B0E653}"/>
              </a:ext>
            </a:extLst>
          </p:cNvPr>
          <p:cNvSpPr txBox="1"/>
          <p:nvPr/>
        </p:nvSpPr>
        <p:spPr>
          <a:xfrm>
            <a:off x="4957895" y="5176568"/>
            <a:ext cx="6904138" cy="1393208"/>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buClr>
              <a:buFont typeface="Wingdings 2" charset="2"/>
              <a:buChar char=""/>
            </a:pPr>
            <a:r>
              <a:rPr lang="en-US" sz="1200" dirty="0">
                <a:solidFill>
                  <a:srgbClr val="FEFEFE"/>
                </a:solidFill>
              </a:rPr>
              <a:t>Staff is proposing to combine the customer service &amp; accounting duties of the Park Reservation Specialist position and the Alarm Clerk position into one full-time position of Administrative Clerk. </a:t>
            </a:r>
            <a:r>
              <a:rPr lang="en-US" sz="1200" dirty="0">
                <a:solidFill>
                  <a:srgbClr val="FEFEFE"/>
                </a:solidFill>
                <a:effectLst/>
              </a:rPr>
              <a:t>The purpose is to handle the reservation and rental process for Thalatta, the Perrine Community House and Edward and Arlene Feller Community Room (under COVID-19 restrictions), process invoices and accounts payable for the alarm registration program and assis</a:t>
            </a:r>
            <a:r>
              <a:rPr lang="en-US" sz="1200" dirty="0">
                <a:solidFill>
                  <a:srgbClr val="FEFEFE"/>
                </a:solidFill>
              </a:rPr>
              <a:t>t the public as needed.</a:t>
            </a:r>
            <a:endParaRPr lang="en-US" sz="1200" dirty="0">
              <a:solidFill>
                <a:srgbClr val="FEFEFE"/>
              </a:solidFill>
              <a:effectLst/>
            </a:endParaRPr>
          </a:p>
          <a:p>
            <a:pPr>
              <a:lnSpc>
                <a:spcPct val="90000"/>
              </a:lnSpc>
              <a:spcBef>
                <a:spcPct val="20000"/>
              </a:spcBef>
              <a:spcAft>
                <a:spcPts val="600"/>
              </a:spcAft>
              <a:buClr>
                <a:schemeClr val="accent1"/>
              </a:buClr>
              <a:buFont typeface="Wingdings 2" charset="2"/>
              <a:buChar char=""/>
            </a:pPr>
            <a:endParaRPr lang="en-US" sz="1200" dirty="0">
              <a:solidFill>
                <a:srgbClr val="FEFEFE"/>
              </a:solidFill>
            </a:endParaRPr>
          </a:p>
        </p:txBody>
      </p:sp>
      <p:graphicFrame>
        <p:nvGraphicFramePr>
          <p:cNvPr id="8" name="Table 7">
            <a:extLst>
              <a:ext uri="{FF2B5EF4-FFF2-40B4-BE49-F238E27FC236}">
                <a16:creationId xmlns:a16="http://schemas.microsoft.com/office/drawing/2014/main" id="{F18A3154-EE78-4341-890F-BD5F28BA6F05}"/>
              </a:ext>
            </a:extLst>
          </p:cNvPr>
          <p:cNvGraphicFramePr>
            <a:graphicFrameLocks noGrp="1"/>
          </p:cNvGraphicFramePr>
          <p:nvPr>
            <p:extLst>
              <p:ext uri="{D42A27DB-BD31-4B8C-83A1-F6EECF244321}">
                <p14:modId xmlns:p14="http://schemas.microsoft.com/office/powerpoint/2010/main" val="2958147764"/>
              </p:ext>
            </p:extLst>
          </p:nvPr>
        </p:nvGraphicFramePr>
        <p:xfrm>
          <a:off x="970053" y="424679"/>
          <a:ext cx="10380253" cy="4040903"/>
        </p:xfrm>
        <a:graphic>
          <a:graphicData uri="http://schemas.openxmlformats.org/drawingml/2006/table">
            <a:tbl>
              <a:tblPr/>
              <a:tblGrid>
                <a:gridCol w="344309">
                  <a:extLst>
                    <a:ext uri="{9D8B030D-6E8A-4147-A177-3AD203B41FA5}">
                      <a16:colId xmlns:a16="http://schemas.microsoft.com/office/drawing/2014/main" val="424638159"/>
                    </a:ext>
                  </a:extLst>
                </a:gridCol>
                <a:gridCol w="2843732">
                  <a:extLst>
                    <a:ext uri="{9D8B030D-6E8A-4147-A177-3AD203B41FA5}">
                      <a16:colId xmlns:a16="http://schemas.microsoft.com/office/drawing/2014/main" val="4230830641"/>
                    </a:ext>
                  </a:extLst>
                </a:gridCol>
                <a:gridCol w="599351">
                  <a:extLst>
                    <a:ext uri="{9D8B030D-6E8A-4147-A177-3AD203B41FA5}">
                      <a16:colId xmlns:a16="http://schemas.microsoft.com/office/drawing/2014/main" val="3812610752"/>
                    </a:ext>
                  </a:extLst>
                </a:gridCol>
                <a:gridCol w="599351">
                  <a:extLst>
                    <a:ext uri="{9D8B030D-6E8A-4147-A177-3AD203B41FA5}">
                      <a16:colId xmlns:a16="http://schemas.microsoft.com/office/drawing/2014/main" val="3543644378"/>
                    </a:ext>
                  </a:extLst>
                </a:gridCol>
                <a:gridCol w="599351">
                  <a:extLst>
                    <a:ext uri="{9D8B030D-6E8A-4147-A177-3AD203B41FA5}">
                      <a16:colId xmlns:a16="http://schemas.microsoft.com/office/drawing/2014/main" val="2528396698"/>
                    </a:ext>
                  </a:extLst>
                </a:gridCol>
                <a:gridCol w="599351">
                  <a:extLst>
                    <a:ext uri="{9D8B030D-6E8A-4147-A177-3AD203B41FA5}">
                      <a16:colId xmlns:a16="http://schemas.microsoft.com/office/drawing/2014/main" val="1476282135"/>
                    </a:ext>
                  </a:extLst>
                </a:gridCol>
                <a:gridCol w="599351">
                  <a:extLst>
                    <a:ext uri="{9D8B030D-6E8A-4147-A177-3AD203B41FA5}">
                      <a16:colId xmlns:a16="http://schemas.microsoft.com/office/drawing/2014/main" val="3028306392"/>
                    </a:ext>
                  </a:extLst>
                </a:gridCol>
                <a:gridCol w="599351">
                  <a:extLst>
                    <a:ext uri="{9D8B030D-6E8A-4147-A177-3AD203B41FA5}">
                      <a16:colId xmlns:a16="http://schemas.microsoft.com/office/drawing/2014/main" val="1935421258"/>
                    </a:ext>
                  </a:extLst>
                </a:gridCol>
                <a:gridCol w="599351">
                  <a:extLst>
                    <a:ext uri="{9D8B030D-6E8A-4147-A177-3AD203B41FA5}">
                      <a16:colId xmlns:a16="http://schemas.microsoft.com/office/drawing/2014/main" val="2116102993"/>
                    </a:ext>
                  </a:extLst>
                </a:gridCol>
                <a:gridCol w="599351">
                  <a:extLst>
                    <a:ext uri="{9D8B030D-6E8A-4147-A177-3AD203B41FA5}">
                      <a16:colId xmlns:a16="http://schemas.microsoft.com/office/drawing/2014/main" val="1306254315"/>
                    </a:ext>
                  </a:extLst>
                </a:gridCol>
                <a:gridCol w="599351">
                  <a:extLst>
                    <a:ext uri="{9D8B030D-6E8A-4147-A177-3AD203B41FA5}">
                      <a16:colId xmlns:a16="http://schemas.microsoft.com/office/drawing/2014/main" val="3397791861"/>
                    </a:ext>
                  </a:extLst>
                </a:gridCol>
                <a:gridCol w="599351">
                  <a:extLst>
                    <a:ext uri="{9D8B030D-6E8A-4147-A177-3AD203B41FA5}">
                      <a16:colId xmlns:a16="http://schemas.microsoft.com/office/drawing/2014/main" val="3173186765"/>
                    </a:ext>
                  </a:extLst>
                </a:gridCol>
                <a:gridCol w="599351">
                  <a:extLst>
                    <a:ext uri="{9D8B030D-6E8A-4147-A177-3AD203B41FA5}">
                      <a16:colId xmlns:a16="http://schemas.microsoft.com/office/drawing/2014/main" val="819720193"/>
                    </a:ext>
                  </a:extLst>
                </a:gridCol>
                <a:gridCol w="599351">
                  <a:extLst>
                    <a:ext uri="{9D8B030D-6E8A-4147-A177-3AD203B41FA5}">
                      <a16:colId xmlns:a16="http://schemas.microsoft.com/office/drawing/2014/main" val="618416368"/>
                    </a:ext>
                  </a:extLst>
                </a:gridCol>
              </a:tblGrid>
              <a:tr h="718536">
                <a:tc gridSpan="2">
                  <a:txBody>
                    <a:bodyPr/>
                    <a:lstStyle/>
                    <a:p>
                      <a:pPr algn="ctr" fontAlgn="b"/>
                      <a:r>
                        <a:rPr lang="en-US" sz="1200" b="1" i="0" u="none" strike="noStrike">
                          <a:effectLst/>
                          <a:latin typeface="Century Gothic" panose="020B0502020202020204" pitchFamily="34" charset="0"/>
                        </a:rPr>
                        <a:t>VILLAGE POSITION DETAIL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17-18</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Final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18-19</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Final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19-20</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Final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20-21</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Proposed (9/1)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20-21</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Proposed (9/14)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20-21</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Proposed (9/23)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hMerge="1">
                  <a:txBody>
                    <a:bodyPr/>
                    <a:lstStyle/>
                    <a:p>
                      <a:endParaRPr lang="en-US"/>
                    </a:p>
                  </a:txBody>
                  <a:tcPr/>
                </a:tc>
                <a:extLst>
                  <a:ext uri="{0D108BD9-81ED-4DB2-BD59-A6C34878D82A}">
                    <a16:rowId xmlns:a16="http://schemas.microsoft.com/office/drawing/2014/main" val="863430894"/>
                  </a:ext>
                </a:extLst>
              </a:tr>
              <a:tr h="307944">
                <a:tc gridSpan="2">
                  <a:txBody>
                    <a:bodyPr/>
                    <a:lstStyle/>
                    <a:p>
                      <a:pPr algn="l" fontAlgn="b"/>
                      <a:r>
                        <a:rPr lang="en-US" sz="1200" b="1" i="0" u="none" strike="noStrike">
                          <a:effectLst/>
                          <a:latin typeface="Century Gothic" panose="020B0502020202020204" pitchFamily="34" charset="0"/>
                        </a:rPr>
                        <a:t>Parks &amp; Recreation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r>
                        <a:rPr lang="en-US" sz="1200" b="1" i="0" u="none" strike="noStrike">
                          <a:effectLst/>
                          <a:latin typeface="Century Gothic" panose="020B0502020202020204" pitchFamily="34" charset="0"/>
                        </a:rPr>
                        <a:t>PT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5EDFD"/>
                    </a:solidFill>
                  </a:tcPr>
                </a:tc>
                <a:tc>
                  <a:txBody>
                    <a:bodyPr/>
                    <a:lstStyle/>
                    <a:p>
                      <a:pPr algn="ctr" fontAlgn="ctr"/>
                      <a:r>
                        <a:rPr lang="en-US" sz="1200" b="1" i="0" u="none" strike="noStrike">
                          <a:effectLst/>
                          <a:latin typeface="Century Gothic" panose="020B0502020202020204" pitchFamily="34" charset="0"/>
                        </a:rPr>
                        <a:t>FT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EDFD"/>
                    </a:solidFill>
                  </a:tcPr>
                </a:tc>
                <a:tc>
                  <a:txBody>
                    <a:bodyPr/>
                    <a:lstStyle/>
                    <a:p>
                      <a:pPr algn="ctr" fontAlgn="ctr"/>
                      <a:r>
                        <a:rPr lang="en-US" sz="1200" b="1" i="0" u="none" strike="noStrike">
                          <a:effectLst/>
                          <a:latin typeface="Century Gothic" panose="020B0502020202020204" pitchFamily="34" charset="0"/>
                        </a:rPr>
                        <a:t>PT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5EDFD"/>
                    </a:solidFill>
                  </a:tcPr>
                </a:tc>
                <a:tc>
                  <a:txBody>
                    <a:bodyPr/>
                    <a:lstStyle/>
                    <a:p>
                      <a:pPr algn="ctr" fontAlgn="ctr"/>
                      <a:r>
                        <a:rPr lang="en-US" sz="1200" b="1" i="0" u="none" strike="noStrike">
                          <a:effectLst/>
                          <a:latin typeface="Century Gothic" panose="020B0502020202020204" pitchFamily="34" charset="0"/>
                        </a:rPr>
                        <a:t>FT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EDFD"/>
                    </a:solidFill>
                  </a:tcPr>
                </a:tc>
                <a:tc>
                  <a:txBody>
                    <a:bodyPr/>
                    <a:lstStyle/>
                    <a:p>
                      <a:pPr algn="ctr" fontAlgn="ctr"/>
                      <a:r>
                        <a:rPr lang="en-US" sz="1200" b="1" i="0" u="none" strike="noStrike">
                          <a:effectLst/>
                          <a:latin typeface="Century Gothic" panose="020B0502020202020204" pitchFamily="34" charset="0"/>
                        </a:rPr>
                        <a:t>PT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B5EDFD"/>
                    </a:solidFill>
                  </a:tcPr>
                </a:tc>
                <a:tc>
                  <a:txBody>
                    <a:bodyPr/>
                    <a:lstStyle/>
                    <a:p>
                      <a:pPr algn="ctr" fontAlgn="ctr"/>
                      <a:r>
                        <a:rPr lang="en-US" sz="1200" b="1" i="0" u="none" strike="noStrike">
                          <a:effectLst/>
                          <a:latin typeface="Century Gothic" panose="020B0502020202020204" pitchFamily="34" charset="0"/>
                        </a:rPr>
                        <a:t>FT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EDFD"/>
                    </a:solidFill>
                  </a:tcPr>
                </a:tc>
                <a:extLst>
                  <a:ext uri="{0D108BD9-81ED-4DB2-BD59-A6C34878D82A}">
                    <a16:rowId xmlns:a16="http://schemas.microsoft.com/office/drawing/2014/main" val="4060723072"/>
                  </a:ext>
                </a:extLst>
              </a:tr>
              <a:tr h="247210">
                <a:tc>
                  <a:txBody>
                    <a:bodyPr/>
                    <a:lstStyle/>
                    <a:p>
                      <a:pPr algn="l" fontAlgn="b"/>
                      <a:r>
                        <a:rPr lang="en-US" sz="1200" b="0" i="1"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Parks and Recreation Director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4177712510"/>
                  </a:ext>
                </a:extLst>
              </a:tr>
              <a:tr h="247210">
                <a:tc>
                  <a:txBody>
                    <a:bodyPr/>
                    <a:lstStyle/>
                    <a:p>
                      <a:pPr algn="l" fontAlgn="b"/>
                      <a:r>
                        <a:rPr lang="en-US" sz="1200" b="0" i="1"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Administrative Assistant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4292309374"/>
                  </a:ext>
                </a:extLst>
              </a:tr>
              <a:tr h="247210">
                <a:tc>
                  <a:txBody>
                    <a:bodyPr/>
                    <a:lstStyle/>
                    <a:p>
                      <a:pPr algn="l" fontAlgn="b"/>
                      <a:r>
                        <a:rPr lang="en-US" sz="1200" b="0" i="1"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dirty="0">
                          <a:effectLst/>
                          <a:latin typeface="Century Gothic" panose="020B0502020202020204" pitchFamily="34" charset="0"/>
                        </a:rPr>
                        <a:t>Parks and Recreation Manager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4055250584"/>
                  </a:ext>
                </a:extLst>
              </a:tr>
              <a:tr h="247210">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Parks &amp; Recreation Supervisor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2946240742"/>
                  </a:ext>
                </a:extLst>
              </a:tr>
              <a:tr h="247210">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Special Events Supervisor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4201004431"/>
                  </a:ext>
                </a:extLst>
              </a:tr>
              <a:tr h="247210">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Special Events &amp; Programs Coord.</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1442559271"/>
                  </a:ext>
                </a:extLst>
              </a:tr>
              <a:tr h="247210">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1" u="none" strike="noStrike" dirty="0">
                          <a:effectLst/>
                          <a:latin typeface="Century Gothic" panose="020B0502020202020204" pitchFamily="34" charset="0"/>
                        </a:rPr>
                        <a:t>Park Reservations Specialist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1" u="none" strike="noStrike" dirty="0">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1" u="none" strike="noStrike" dirty="0">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1"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1"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1"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1"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1"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1"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1" u="none" strike="noStrike">
                          <a:effectLst/>
                          <a:latin typeface="Century Gothic" panose="020B0502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1"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1"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1" u="none" strike="noStrike" dirty="0">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3657257573"/>
                  </a:ext>
                </a:extLst>
              </a:tr>
              <a:tr h="247210">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Recreation Attendant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effectLst/>
                          <a:latin typeface="Century Gothic" panose="020B0502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effectLst/>
                          <a:latin typeface="Century Gothic" panose="020B0502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dirty="0">
                          <a:effectLst/>
                          <a:latin typeface="Century Gothic" panose="020B0502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dirty="0">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2042084199"/>
                  </a:ext>
                </a:extLst>
              </a:tr>
              <a:tr h="247210">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Facilities Maint. Superintendent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dirty="0">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dirty="0">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dirty="0">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dirty="0">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dirty="0">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dirty="0">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2317584999"/>
                  </a:ext>
                </a:extLst>
              </a:tr>
              <a:tr h="247210">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Maintenance Worker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4.0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4.0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5EDFD"/>
                    </a:solidFill>
                  </a:tcPr>
                </a:tc>
                <a:tc>
                  <a:txBody>
                    <a:bodyPr/>
                    <a:lstStyle/>
                    <a:p>
                      <a:pPr algn="ctr" fontAlgn="b"/>
                      <a:r>
                        <a:rPr lang="en-US" sz="1200" b="0" i="0" u="none" strike="noStrike">
                          <a:effectLst/>
                          <a:latin typeface="Century Gothic" panose="020B0502020202020204" pitchFamily="34" charset="0"/>
                        </a:rPr>
                        <a:t>4.0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5EDFD"/>
                    </a:solidFill>
                  </a:tcPr>
                </a:tc>
                <a:extLst>
                  <a:ext uri="{0D108BD9-81ED-4DB2-BD59-A6C34878D82A}">
                    <a16:rowId xmlns:a16="http://schemas.microsoft.com/office/drawing/2014/main" val="4144815084"/>
                  </a:ext>
                </a:extLst>
              </a:tr>
              <a:tr h="247210">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Park Service Aide</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21.0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0" i="0" u="none" strike="noStrike">
                          <a:effectLst/>
                          <a:latin typeface="Century Gothic" panose="020B0502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0" i="0" u="none" strike="noStrike">
                          <a:effectLst/>
                          <a:latin typeface="Century Gothic" panose="020B0502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0" i="0" u="none" strike="noStrike">
                          <a:effectLst/>
                          <a:latin typeface="Century Gothic" panose="020B0502020202020204" pitchFamily="34" charset="0"/>
                        </a:rPr>
                        <a:t>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5EDFD"/>
                    </a:solidFill>
                  </a:tcPr>
                </a:tc>
                <a:extLst>
                  <a:ext uri="{0D108BD9-81ED-4DB2-BD59-A6C34878D82A}">
                    <a16:rowId xmlns:a16="http://schemas.microsoft.com/office/drawing/2014/main" val="491869346"/>
                  </a:ext>
                </a:extLst>
              </a:tr>
              <a:tr h="295113">
                <a:tc>
                  <a:txBody>
                    <a:bodyPr/>
                    <a:lstStyle/>
                    <a:p>
                      <a:pPr algn="l" fontAlgn="b"/>
                      <a:r>
                        <a:rPr lang="en-US" sz="1200" b="0" i="0" u="none" strike="noStrike">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effectLst/>
                          <a:latin typeface="Century Gothic" panose="020B0502020202020204" pitchFamily="34" charset="0"/>
                        </a:rPr>
                        <a:t>Total Positions</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entury Gothic" panose="020B0502020202020204" pitchFamily="34" charset="0"/>
                        </a:rPr>
                        <a:t>23.0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entury Gothic" panose="020B0502020202020204" pitchFamily="34" charset="0"/>
                        </a:rPr>
                        <a:t>8.0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entury Gothic" panose="020B0502020202020204" pitchFamily="34" charset="0"/>
                        </a:rPr>
                        <a:t>24.0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entury Gothic" panose="020B0502020202020204" pitchFamily="34" charset="0"/>
                        </a:rPr>
                        <a:t>8.0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entury Gothic" panose="020B0502020202020204" pitchFamily="34" charset="0"/>
                        </a:rPr>
                        <a:t>23.0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entury Gothic" panose="020B0502020202020204" pitchFamily="34" charset="0"/>
                        </a:rPr>
                        <a:t>8.0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entury Gothic" panose="020B0502020202020204" pitchFamily="34" charset="0"/>
                        </a:rPr>
                        <a:t>25.0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1" i="0" u="none" strike="noStrike">
                          <a:effectLst/>
                          <a:latin typeface="Century Gothic" panose="020B0502020202020204" pitchFamily="34" charset="0"/>
                        </a:rPr>
                        <a:t>11.0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1" i="0" u="none" strike="noStrike">
                          <a:effectLst/>
                          <a:latin typeface="Century Gothic" panose="020B0502020202020204" pitchFamily="34" charset="0"/>
                        </a:rPr>
                        <a:t>26.0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1" i="0" u="none" strike="noStrike">
                          <a:effectLst/>
                          <a:latin typeface="Century Gothic" panose="020B0502020202020204" pitchFamily="34" charset="0"/>
                        </a:rPr>
                        <a:t>11.0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1" i="0" u="none" strike="noStrike">
                          <a:effectLst/>
                          <a:latin typeface="Century Gothic" panose="020B0502020202020204" pitchFamily="34" charset="0"/>
                        </a:rPr>
                        <a:t>25.0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DFD"/>
                    </a:solidFill>
                  </a:tcPr>
                </a:tc>
                <a:tc>
                  <a:txBody>
                    <a:bodyPr/>
                    <a:lstStyle/>
                    <a:p>
                      <a:pPr algn="ctr" fontAlgn="b"/>
                      <a:r>
                        <a:rPr lang="en-US" sz="1200" b="1" i="0" u="none" strike="noStrike" dirty="0">
                          <a:effectLst/>
                          <a:latin typeface="Century Gothic" panose="020B0502020202020204" pitchFamily="34" charset="0"/>
                        </a:rPr>
                        <a:t>11.0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EDFD"/>
                    </a:solidFill>
                  </a:tcPr>
                </a:tc>
                <a:extLst>
                  <a:ext uri="{0D108BD9-81ED-4DB2-BD59-A6C34878D82A}">
                    <a16:rowId xmlns:a16="http://schemas.microsoft.com/office/drawing/2014/main" val="1013175374"/>
                  </a:ext>
                </a:extLst>
              </a:tr>
            </a:tbl>
          </a:graphicData>
        </a:graphic>
      </p:graphicFrame>
    </p:spTree>
    <p:extLst>
      <p:ext uri="{BB962C8B-B14F-4D97-AF65-F5344CB8AC3E}">
        <p14:creationId xmlns:p14="http://schemas.microsoft.com/office/powerpoint/2010/main" val="4314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a:extLst>
              <a:ext uri="{FF2B5EF4-FFF2-40B4-BE49-F238E27FC236}">
                <a16:creationId xmlns:a16="http://schemas.microsoft.com/office/drawing/2014/main" id="{D7C3971E-4867-4D98-8B8C-3B35C29C6B87}"/>
              </a:ext>
            </a:extLst>
          </p:cNvPr>
          <p:cNvSpPr>
            <a:spLocks noGrp="1"/>
          </p:cNvSpPr>
          <p:nvPr>
            <p:ph type="sldNum" sz="quarter" idx="12"/>
          </p:nvPr>
        </p:nvSpPr>
        <p:spPr>
          <a:xfrm>
            <a:off x="10678331" y="6181269"/>
            <a:ext cx="1062155" cy="490599"/>
          </a:xfrm>
        </p:spPr>
        <p:txBody>
          <a:bodyPr vert="horz" lIns="91440" tIns="45720" rIns="91440" bIns="10800" rtlCol="0" anchor="b">
            <a:normAutofit/>
          </a:bodyPr>
          <a:lstStyle/>
          <a:p>
            <a:pPr>
              <a:spcAft>
                <a:spcPts val="600"/>
              </a:spcAft>
            </a:pPr>
            <a:fld id="{6D22F896-40B5-4ADD-8801-0D06FADFA095}" type="slidenum">
              <a:rPr lang="en-US" kern="1200" dirty="0">
                <a:solidFill>
                  <a:schemeClr val="accent1"/>
                </a:solidFill>
                <a:latin typeface="+mn-lt"/>
                <a:ea typeface="+mn-ea"/>
                <a:cs typeface="+mn-cs"/>
              </a:rPr>
              <a:pPr>
                <a:spcAft>
                  <a:spcPts val="600"/>
                </a:spcAft>
              </a:pPr>
              <a:t>15</a:t>
            </a:fld>
            <a:endParaRPr lang="en-US" kern="1200" dirty="0">
              <a:solidFill>
                <a:schemeClr val="accent1"/>
              </a:solidFill>
              <a:latin typeface="+mn-lt"/>
              <a:ea typeface="+mn-ea"/>
              <a:cs typeface="+mn-cs"/>
            </a:endParaRPr>
          </a:p>
        </p:txBody>
      </p:sp>
      <p:graphicFrame>
        <p:nvGraphicFramePr>
          <p:cNvPr id="4" name="Table 3">
            <a:extLst>
              <a:ext uri="{FF2B5EF4-FFF2-40B4-BE49-F238E27FC236}">
                <a16:creationId xmlns:a16="http://schemas.microsoft.com/office/drawing/2014/main" id="{9003366D-8230-4B62-83A3-A303C4C8019C}"/>
              </a:ext>
            </a:extLst>
          </p:cNvPr>
          <p:cNvGraphicFramePr>
            <a:graphicFrameLocks noGrp="1"/>
          </p:cNvGraphicFramePr>
          <p:nvPr>
            <p:extLst>
              <p:ext uri="{D42A27DB-BD31-4B8C-83A1-F6EECF244321}">
                <p14:modId xmlns:p14="http://schemas.microsoft.com/office/powerpoint/2010/main" val="3007818276"/>
              </p:ext>
            </p:extLst>
          </p:nvPr>
        </p:nvGraphicFramePr>
        <p:xfrm>
          <a:off x="1057554" y="643467"/>
          <a:ext cx="10376637" cy="5593040"/>
        </p:xfrm>
        <a:graphic>
          <a:graphicData uri="http://schemas.openxmlformats.org/drawingml/2006/table">
            <a:tbl>
              <a:tblPr/>
              <a:tblGrid>
                <a:gridCol w="1164242">
                  <a:extLst>
                    <a:ext uri="{9D8B030D-6E8A-4147-A177-3AD203B41FA5}">
                      <a16:colId xmlns:a16="http://schemas.microsoft.com/office/drawing/2014/main" val="1900063438"/>
                    </a:ext>
                  </a:extLst>
                </a:gridCol>
                <a:gridCol w="3075631">
                  <a:extLst>
                    <a:ext uri="{9D8B030D-6E8A-4147-A177-3AD203B41FA5}">
                      <a16:colId xmlns:a16="http://schemas.microsoft.com/office/drawing/2014/main" val="3739242482"/>
                    </a:ext>
                  </a:extLst>
                </a:gridCol>
                <a:gridCol w="511397">
                  <a:extLst>
                    <a:ext uri="{9D8B030D-6E8A-4147-A177-3AD203B41FA5}">
                      <a16:colId xmlns:a16="http://schemas.microsoft.com/office/drawing/2014/main" val="2110471944"/>
                    </a:ext>
                  </a:extLst>
                </a:gridCol>
                <a:gridCol w="511397">
                  <a:extLst>
                    <a:ext uri="{9D8B030D-6E8A-4147-A177-3AD203B41FA5}">
                      <a16:colId xmlns:a16="http://schemas.microsoft.com/office/drawing/2014/main" val="2023503756"/>
                    </a:ext>
                  </a:extLst>
                </a:gridCol>
                <a:gridCol w="511397">
                  <a:extLst>
                    <a:ext uri="{9D8B030D-6E8A-4147-A177-3AD203B41FA5}">
                      <a16:colId xmlns:a16="http://schemas.microsoft.com/office/drawing/2014/main" val="847939145"/>
                    </a:ext>
                  </a:extLst>
                </a:gridCol>
                <a:gridCol w="511397">
                  <a:extLst>
                    <a:ext uri="{9D8B030D-6E8A-4147-A177-3AD203B41FA5}">
                      <a16:colId xmlns:a16="http://schemas.microsoft.com/office/drawing/2014/main" val="727671696"/>
                    </a:ext>
                  </a:extLst>
                </a:gridCol>
                <a:gridCol w="511397">
                  <a:extLst>
                    <a:ext uri="{9D8B030D-6E8A-4147-A177-3AD203B41FA5}">
                      <a16:colId xmlns:a16="http://schemas.microsoft.com/office/drawing/2014/main" val="625813771"/>
                    </a:ext>
                  </a:extLst>
                </a:gridCol>
                <a:gridCol w="511397">
                  <a:extLst>
                    <a:ext uri="{9D8B030D-6E8A-4147-A177-3AD203B41FA5}">
                      <a16:colId xmlns:a16="http://schemas.microsoft.com/office/drawing/2014/main" val="2227431127"/>
                    </a:ext>
                  </a:extLst>
                </a:gridCol>
                <a:gridCol w="511397">
                  <a:extLst>
                    <a:ext uri="{9D8B030D-6E8A-4147-A177-3AD203B41FA5}">
                      <a16:colId xmlns:a16="http://schemas.microsoft.com/office/drawing/2014/main" val="2963942565"/>
                    </a:ext>
                  </a:extLst>
                </a:gridCol>
                <a:gridCol w="511397">
                  <a:extLst>
                    <a:ext uri="{9D8B030D-6E8A-4147-A177-3AD203B41FA5}">
                      <a16:colId xmlns:a16="http://schemas.microsoft.com/office/drawing/2014/main" val="3291284054"/>
                    </a:ext>
                  </a:extLst>
                </a:gridCol>
                <a:gridCol w="511397">
                  <a:extLst>
                    <a:ext uri="{9D8B030D-6E8A-4147-A177-3AD203B41FA5}">
                      <a16:colId xmlns:a16="http://schemas.microsoft.com/office/drawing/2014/main" val="2640046849"/>
                    </a:ext>
                  </a:extLst>
                </a:gridCol>
                <a:gridCol w="511397">
                  <a:extLst>
                    <a:ext uri="{9D8B030D-6E8A-4147-A177-3AD203B41FA5}">
                      <a16:colId xmlns:a16="http://schemas.microsoft.com/office/drawing/2014/main" val="1414429744"/>
                    </a:ext>
                  </a:extLst>
                </a:gridCol>
                <a:gridCol w="511397">
                  <a:extLst>
                    <a:ext uri="{9D8B030D-6E8A-4147-A177-3AD203B41FA5}">
                      <a16:colId xmlns:a16="http://schemas.microsoft.com/office/drawing/2014/main" val="2366094801"/>
                    </a:ext>
                  </a:extLst>
                </a:gridCol>
                <a:gridCol w="511397">
                  <a:extLst>
                    <a:ext uri="{9D8B030D-6E8A-4147-A177-3AD203B41FA5}">
                      <a16:colId xmlns:a16="http://schemas.microsoft.com/office/drawing/2014/main" val="904402782"/>
                    </a:ext>
                  </a:extLst>
                </a:gridCol>
              </a:tblGrid>
              <a:tr h="553390">
                <a:tc gridSpan="2">
                  <a:txBody>
                    <a:bodyPr/>
                    <a:lstStyle/>
                    <a:p>
                      <a:pPr algn="ctr" fontAlgn="b"/>
                      <a:r>
                        <a:rPr lang="en-US" sz="1200" b="1" i="0" u="none" strike="noStrike">
                          <a:effectLst/>
                          <a:latin typeface="Century Gothic" panose="020B0502020202020204" pitchFamily="34" charset="0"/>
                        </a:rPr>
                        <a:t>POSITION SUMMARY</a:t>
                      </a:r>
                    </a:p>
                  </a:txBody>
                  <a:tcPr marL="6133" marR="6133" marT="6133" marB="0" anchor="b">
                    <a:lnL w="6350" cap="flat" cmpd="sng" algn="ctr">
                      <a:solidFill>
                        <a:srgbClr val="6BDAF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BDAF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17-18</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Final</a:t>
                      </a:r>
                    </a:p>
                  </a:txBody>
                  <a:tcPr marL="6133" marR="6133" marT="6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BDAFA"/>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18-19</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Final</a:t>
                      </a:r>
                    </a:p>
                  </a:txBody>
                  <a:tcPr marL="6133" marR="6133" marT="6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19-20</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Final</a:t>
                      </a:r>
                    </a:p>
                  </a:txBody>
                  <a:tcPr marL="6133" marR="6133" marT="6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20-21</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Proposed (9/1)</a:t>
                      </a:r>
                    </a:p>
                  </a:txBody>
                  <a:tcPr marL="6133" marR="6133" marT="6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hMerge="1">
                  <a:txBody>
                    <a:bodyPr/>
                    <a:lstStyle/>
                    <a:p>
                      <a:endParaRPr lang="en-US"/>
                    </a:p>
                  </a:txBody>
                  <a:tcPr/>
                </a:tc>
                <a:tc gridSpan="2">
                  <a:txBody>
                    <a:bodyPr/>
                    <a:lstStyle/>
                    <a:p>
                      <a:pPr algn="ctr" fontAlgn="b"/>
                      <a:r>
                        <a:rPr lang="en-US" sz="1200" b="1" i="0" u="none" strike="noStrike">
                          <a:effectLst/>
                          <a:latin typeface="Century Gothic" panose="020B0502020202020204" pitchFamily="34" charset="0"/>
                        </a:rPr>
                        <a:t>FY 20-21</a:t>
                      </a:r>
                      <a:br>
                        <a:rPr lang="en-US" sz="1200" b="1" i="0" u="none" strike="noStrike">
                          <a:effectLst/>
                          <a:latin typeface="Century Gothic" panose="020B0502020202020204" pitchFamily="34" charset="0"/>
                        </a:rPr>
                      </a:br>
                      <a:r>
                        <a:rPr lang="en-US" sz="1200" b="1" i="0" u="none" strike="noStrike">
                          <a:effectLst/>
                          <a:latin typeface="Century Gothic" panose="020B0502020202020204" pitchFamily="34" charset="0"/>
                        </a:rPr>
                        <a:t>Proposed (9/14)</a:t>
                      </a:r>
                    </a:p>
                  </a:txBody>
                  <a:tcPr marL="6133" marR="6133" marT="6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hMerge="1">
                  <a:txBody>
                    <a:bodyPr/>
                    <a:lstStyle/>
                    <a:p>
                      <a:endParaRPr lang="en-US"/>
                    </a:p>
                  </a:txBody>
                  <a:tcPr/>
                </a:tc>
                <a:tc gridSpan="2">
                  <a:txBody>
                    <a:bodyPr/>
                    <a:lstStyle/>
                    <a:p>
                      <a:pPr algn="ctr" fontAlgn="b"/>
                      <a:r>
                        <a:rPr lang="en-US" sz="1200" b="1" i="0" u="none" strike="noStrike" dirty="0">
                          <a:effectLst/>
                          <a:latin typeface="Century Gothic" panose="020B0502020202020204" pitchFamily="34" charset="0"/>
                        </a:rPr>
                        <a:t>FY 20-21</a:t>
                      </a:r>
                      <a:br>
                        <a:rPr lang="en-US" sz="1200" b="1" i="0" u="none" strike="noStrike" dirty="0">
                          <a:effectLst/>
                          <a:latin typeface="Century Gothic" panose="020B0502020202020204" pitchFamily="34" charset="0"/>
                        </a:rPr>
                      </a:br>
                      <a:r>
                        <a:rPr lang="en-US" sz="1200" b="1" i="0" u="none" strike="noStrike" dirty="0">
                          <a:effectLst/>
                          <a:latin typeface="Century Gothic" panose="020B0502020202020204" pitchFamily="34" charset="0"/>
                        </a:rPr>
                        <a:t>Proposed (9/23)</a:t>
                      </a:r>
                    </a:p>
                  </a:txBody>
                  <a:tcPr marL="6133" marR="6133" marT="6133" marB="0" anchor="b">
                    <a:lnL w="6350" cap="flat" cmpd="sng" algn="ctr">
                      <a:solidFill>
                        <a:srgbClr val="000000"/>
                      </a:solidFill>
                      <a:prstDash val="solid"/>
                      <a:round/>
                      <a:headEnd type="none" w="med" len="med"/>
                      <a:tailEnd type="none" w="med" len="med"/>
                    </a:lnL>
                    <a:lnR w="6350" cap="flat" cmpd="sng" algn="ctr">
                      <a:solidFill>
                        <a:srgbClr val="4FCEFF"/>
                      </a:solidFill>
                      <a:prstDash val="solid"/>
                      <a:round/>
                      <a:headEnd type="none" w="med" len="med"/>
                      <a:tailEnd type="none" w="med" len="med"/>
                    </a:lnR>
                    <a:lnT w="6350" cap="flat" cmpd="sng" algn="ctr">
                      <a:solidFill>
                        <a:srgbClr val="4FCE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hMerge="1">
                  <a:txBody>
                    <a:bodyPr/>
                    <a:lstStyle/>
                    <a:p>
                      <a:endParaRPr lang="en-US"/>
                    </a:p>
                  </a:txBody>
                  <a:tcPr/>
                </a:tc>
                <a:extLst>
                  <a:ext uri="{0D108BD9-81ED-4DB2-BD59-A6C34878D82A}">
                    <a16:rowId xmlns:a16="http://schemas.microsoft.com/office/drawing/2014/main" val="4157595241"/>
                  </a:ext>
                </a:extLst>
              </a:tr>
              <a:tr h="332033">
                <a:tc gridSpan="2">
                  <a:txBody>
                    <a:bodyPr/>
                    <a:lstStyle/>
                    <a:p>
                      <a:pPr algn="ctr" fontAlgn="ctr"/>
                      <a:r>
                        <a:rPr lang="en-US" sz="1200" b="1" i="0" u="none" strike="noStrike">
                          <a:effectLst/>
                          <a:latin typeface="Century Gothic" panose="020B0502020202020204" pitchFamily="34" charset="0"/>
                        </a:rPr>
                        <a:t>VILLAGE POSITIONS</a:t>
                      </a:r>
                    </a:p>
                  </a:txBody>
                  <a:tcPr marL="6133" marR="6133" marT="6133" marB="0" anchor="ctr">
                    <a:lnL w="6350" cap="flat" cmpd="sng" algn="ctr">
                      <a:solidFill>
                        <a:srgbClr val="6BDAF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6BDAFA"/>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extLst>
                  <a:ext uri="{0D108BD9-81ED-4DB2-BD59-A6C34878D82A}">
                    <a16:rowId xmlns:a16="http://schemas.microsoft.com/office/drawing/2014/main" val="4152770437"/>
                  </a:ext>
                </a:extLst>
              </a:tr>
              <a:tr h="186922">
                <a:tc>
                  <a:txBody>
                    <a:bodyPr/>
                    <a:lstStyle/>
                    <a:p>
                      <a:pPr algn="l" fontAlgn="b"/>
                      <a:r>
                        <a:rPr lang="en-US" sz="1200" b="1" i="0" u="none" strike="noStrike">
                          <a:effectLst/>
                          <a:latin typeface="Century Gothic" panose="020B0502020202020204" pitchFamily="34" charset="0"/>
                        </a:rPr>
                        <a:t>Village Council</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Mayor &amp; Council</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5.0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5.0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5.0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5.0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6BDAFA"/>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extLst>
                  <a:ext uri="{0D108BD9-81ED-4DB2-BD59-A6C34878D82A}">
                    <a16:rowId xmlns:a16="http://schemas.microsoft.com/office/drawing/2014/main" val="2421308006"/>
                  </a:ext>
                </a:extLst>
              </a:tr>
              <a:tr h="336952">
                <a:tc>
                  <a:txBody>
                    <a:bodyPr/>
                    <a:lstStyle/>
                    <a:p>
                      <a:pPr algn="l" fontAlgn="ctr"/>
                      <a:r>
                        <a:rPr lang="en-US" sz="1200" b="0" i="0" u="none" strike="noStrike">
                          <a:effectLst/>
                          <a:latin typeface="Century Gothic" panose="020B0502020202020204" pitchFamily="34" charset="0"/>
                        </a:rPr>
                        <a:t> </a:t>
                      </a:r>
                    </a:p>
                  </a:txBody>
                  <a:tcPr marL="6133" marR="6133" marT="6133" marB="0" anchor="ctr">
                    <a:lnL w="6350" cap="flat" cmpd="sng" algn="ctr">
                      <a:solidFill>
                        <a:srgbClr val="6BDAFA"/>
                      </a:solidFill>
                      <a:prstDash val="solid"/>
                      <a:round/>
                      <a:headEnd type="none" w="med" len="med"/>
                      <a:tailEnd type="none" w="med" len="med"/>
                    </a:lnL>
                    <a:lnR>
                      <a:noFill/>
                    </a:lnR>
                    <a:lnT>
                      <a:noFill/>
                    </a:lnT>
                    <a:lnB>
                      <a:noFill/>
                    </a:lnB>
                  </a:tcPr>
                </a:tc>
                <a:tc>
                  <a:txBody>
                    <a:bodyPr/>
                    <a:lstStyle/>
                    <a:p>
                      <a:pPr algn="r" fontAlgn="ctr"/>
                      <a:r>
                        <a:rPr lang="en-US" sz="1200" b="1" i="0" u="none" strike="noStrike">
                          <a:effectLst/>
                          <a:latin typeface="Century Gothic" panose="020B0502020202020204" pitchFamily="34" charset="0"/>
                        </a:rPr>
                        <a:t>Total Council Positions</a:t>
                      </a:r>
                    </a:p>
                  </a:txBody>
                  <a:tcPr marL="6133" marR="6133" marT="613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6BDAF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extLst>
                  <a:ext uri="{0D108BD9-81ED-4DB2-BD59-A6C34878D82A}">
                    <a16:rowId xmlns:a16="http://schemas.microsoft.com/office/drawing/2014/main" val="4010125104"/>
                  </a:ext>
                </a:extLst>
              </a:tr>
              <a:tr h="184464">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r" fontAlgn="b"/>
                      <a:r>
                        <a:rPr lang="en-US" sz="1200" b="1" i="0" u="none" strike="noStrike">
                          <a:effectLst/>
                          <a:latin typeface="Century Gothic" panose="020B0502020202020204" pitchFamily="34" charset="0"/>
                        </a:rPr>
                        <a:t> </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b"/>
                      <a:r>
                        <a:rPr lang="en-US" sz="1200" b="1" i="0" u="none" strike="noStrike">
                          <a:effectLst/>
                          <a:latin typeface="Century Gothic" panose="020B0502020202020204" pitchFamily="34" charset="0"/>
                        </a:rPr>
                        <a:t> </a:t>
                      </a:r>
                    </a:p>
                  </a:txBody>
                  <a:tcPr marL="6133" marR="6133" marT="6133" marB="0" anchor="b">
                    <a:lnL>
                      <a:noFill/>
                    </a:lnL>
                    <a:lnR w="6350" cap="flat" cmpd="sng" algn="ctr">
                      <a:solidFill>
                        <a:srgbClr val="6BDAFA"/>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extLst>
                  <a:ext uri="{0D108BD9-81ED-4DB2-BD59-A6C34878D82A}">
                    <a16:rowId xmlns:a16="http://schemas.microsoft.com/office/drawing/2014/main" val="1220353749"/>
                  </a:ext>
                </a:extLst>
              </a:tr>
              <a:tr h="184464">
                <a:tc>
                  <a:txBody>
                    <a:bodyPr/>
                    <a:lstStyle/>
                    <a:p>
                      <a:pPr algn="l" fontAlgn="b"/>
                      <a:r>
                        <a:rPr lang="en-US" sz="1200" b="1" i="0" u="none" strike="noStrike">
                          <a:effectLst/>
                          <a:latin typeface="Century Gothic" panose="020B0502020202020204" pitchFamily="34" charset="0"/>
                        </a:rPr>
                        <a:t>Departments</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Office of the Village Manager</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6BDAFA"/>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3730653736"/>
                  </a:ext>
                </a:extLst>
              </a:tr>
              <a:tr h="184464">
                <a:tc>
                  <a:txBody>
                    <a:bodyPr/>
                    <a:lstStyle/>
                    <a:p>
                      <a:pPr algn="l"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Office of the Village Attorney</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a:noFill/>
                    </a:lnL>
                    <a:lnR w="6350" cap="flat" cmpd="sng" algn="ctr">
                      <a:solidFill>
                        <a:srgbClr val="6BDAFA"/>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2021539416"/>
                  </a:ext>
                </a:extLst>
              </a:tr>
              <a:tr h="184464">
                <a:tc>
                  <a:txBody>
                    <a:bodyPr/>
                    <a:lstStyle/>
                    <a:p>
                      <a:pPr algn="l" fontAlgn="b"/>
                      <a:r>
                        <a:rPr lang="en-US" sz="1200" b="0" i="0" u="none" strike="noStrike" dirty="0">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Office of the Village Clerk</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2.0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3.0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3.0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3.0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3.0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3.0</a:t>
                      </a:r>
                    </a:p>
                  </a:txBody>
                  <a:tcPr marL="6133" marR="6133" marT="6133" marB="0" anchor="b">
                    <a:lnL>
                      <a:noFill/>
                    </a:lnL>
                    <a:lnR w="6350" cap="flat" cmpd="sng" algn="ctr">
                      <a:solidFill>
                        <a:srgbClr val="6BDAFA"/>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3697021499"/>
                  </a:ext>
                </a:extLst>
              </a:tr>
              <a:tr h="192565">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Finance Department</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7.0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7.0</a:t>
                      </a:r>
                    </a:p>
                  </a:txBody>
                  <a:tcPr marL="6133" marR="6133" marT="6133" marB="0" anchor="b">
                    <a:lnL>
                      <a:noFill/>
                    </a:lnL>
                    <a:lnR w="6350" cap="flat" cmpd="sng" algn="ctr">
                      <a:solidFill>
                        <a:srgbClr val="6BDAFA"/>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2617872802"/>
                  </a:ext>
                </a:extLst>
              </a:tr>
              <a:tr h="192565">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Human Resources &amp; Communications</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4.0</a:t>
                      </a:r>
                    </a:p>
                  </a:txBody>
                  <a:tcPr marL="6133" marR="6133" marT="6133" marB="0" anchor="b">
                    <a:lnL>
                      <a:noFill/>
                    </a:lnL>
                    <a:lnR w="6350" cap="flat" cmpd="sng" algn="ctr">
                      <a:solidFill>
                        <a:srgbClr val="6BDAFA"/>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2530578586"/>
                  </a:ext>
                </a:extLst>
              </a:tr>
              <a:tr h="186922">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Parks &amp; Recreation</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23.0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8.0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24.0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8.0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23.0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8.0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25.0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11.0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26.0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11.0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25.0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11.0</a:t>
                      </a:r>
                    </a:p>
                  </a:txBody>
                  <a:tcPr marL="6133" marR="6133" marT="6133" marB="0" anchor="b">
                    <a:lnL>
                      <a:noFill/>
                    </a:lnL>
                    <a:lnR w="6350" cap="flat" cmpd="sng" algn="ctr">
                      <a:solidFill>
                        <a:srgbClr val="6BDAFA"/>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4209674593"/>
                  </a:ext>
                </a:extLst>
              </a:tr>
              <a:tr h="186922">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Community &amp; Economic Development</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16.0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15.0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15.0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15.0</a:t>
                      </a:r>
                    </a:p>
                  </a:txBody>
                  <a:tcPr marL="6133" marR="6133" marT="6133" marB="0" anchor="b">
                    <a:lnL>
                      <a:noFill/>
                    </a:lnL>
                    <a:lnR w="6350" cap="flat" cmpd="sng" algn="ctr">
                      <a:solidFill>
                        <a:srgbClr val="21C8F8"/>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541272194"/>
                  </a:ext>
                </a:extLst>
              </a:tr>
              <a:tr h="186922">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Public Services</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7.0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18.0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19.0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21.0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14.0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14.0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14.0</a:t>
                      </a:r>
                    </a:p>
                  </a:txBody>
                  <a:tcPr marL="6133" marR="6133" marT="6133" marB="0" anchor="b">
                    <a:lnL>
                      <a:noFill/>
                    </a:lnL>
                    <a:lnR w="6350" cap="flat" cmpd="sng" algn="ctr">
                      <a:solidFill>
                        <a:srgbClr val="21C8F8"/>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extLst>
                  <a:ext uri="{0D108BD9-81ED-4DB2-BD59-A6C34878D82A}">
                    <a16:rowId xmlns:a16="http://schemas.microsoft.com/office/drawing/2014/main" val="3870456249"/>
                  </a:ext>
                </a:extLst>
              </a:tr>
              <a:tr h="336952">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sz="1200" b="1" i="0" u="none" strike="noStrike">
                          <a:effectLst/>
                          <a:latin typeface="Century Gothic" panose="020B0502020202020204" pitchFamily="34" charset="0"/>
                        </a:rPr>
                        <a:t>Total Village Positions</a:t>
                      </a:r>
                    </a:p>
                  </a:txBody>
                  <a:tcPr marL="6133" marR="6133" marT="613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30.0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60.0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31.0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62.0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30.0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66.0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26.0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58.0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27.0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58.0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26.0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59.0</a:t>
                      </a:r>
                    </a:p>
                  </a:txBody>
                  <a:tcPr marL="6133" marR="6133" marT="6133" marB="0" anchor="ctr">
                    <a:lnL>
                      <a:noFill/>
                    </a:lnL>
                    <a:lnR w="6350" cap="flat" cmpd="sng" algn="ctr">
                      <a:solidFill>
                        <a:srgbClr val="6BDAF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extLst>
                  <a:ext uri="{0D108BD9-81ED-4DB2-BD59-A6C34878D82A}">
                    <a16:rowId xmlns:a16="http://schemas.microsoft.com/office/drawing/2014/main" val="2510286397"/>
                  </a:ext>
                </a:extLst>
              </a:tr>
              <a:tr h="332033">
                <a:tc gridSpan="2">
                  <a:txBody>
                    <a:bodyPr/>
                    <a:lstStyle/>
                    <a:p>
                      <a:pPr algn="ctr" fontAlgn="ctr"/>
                      <a:r>
                        <a:rPr lang="en-US" sz="1200" b="1" i="0" u="none" strike="noStrike">
                          <a:effectLst/>
                          <a:latin typeface="Century Gothic" panose="020B0502020202020204" pitchFamily="34" charset="0"/>
                        </a:rPr>
                        <a:t>CONTRACTUAL POSITIONS</a:t>
                      </a:r>
                    </a:p>
                  </a:txBody>
                  <a:tcPr marL="6133" marR="6133" marT="6133" marB="0" anchor="ctr">
                    <a:lnL w="6350" cap="flat" cmpd="sng" algn="ctr">
                      <a:solidFill>
                        <a:srgbClr val="6BDAFA"/>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6BDAFA"/>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EFFF"/>
                    </a:solidFill>
                  </a:tcPr>
                </a:tc>
                <a:extLst>
                  <a:ext uri="{0D108BD9-81ED-4DB2-BD59-A6C34878D82A}">
                    <a16:rowId xmlns:a16="http://schemas.microsoft.com/office/drawing/2014/main" val="1427981475"/>
                  </a:ext>
                </a:extLst>
              </a:tr>
              <a:tr h="184464">
                <a:tc>
                  <a:txBody>
                    <a:bodyPr/>
                    <a:lstStyle/>
                    <a:p>
                      <a:pPr algn="l" fontAlgn="b"/>
                      <a:r>
                        <a:rPr lang="en-US" sz="1200" b="1" i="0" u="none" strike="noStrike">
                          <a:effectLst/>
                          <a:latin typeface="Century Gothic" panose="020B0502020202020204" pitchFamily="34" charset="0"/>
                        </a:rPr>
                        <a:t>Departments</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Office of the Village Attorney</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6BDAFA"/>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2926547516"/>
                  </a:ext>
                </a:extLst>
              </a:tr>
              <a:tr h="184464">
                <a:tc>
                  <a:txBody>
                    <a:bodyPr/>
                    <a:lstStyle/>
                    <a:p>
                      <a:pPr algn="l"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Community &amp; Economic Development</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6.0</a:t>
                      </a:r>
                    </a:p>
                  </a:txBody>
                  <a:tcPr marL="6133" marR="6133" marT="6133" marB="0" anchor="b">
                    <a:lnL w="6350" cap="flat" cmpd="sng" algn="ctr">
                      <a:solidFill>
                        <a:srgbClr val="000000"/>
                      </a:solidFill>
                      <a:prstDash val="solid"/>
                      <a:round/>
                      <a:headEnd type="none" w="med" len="med"/>
                      <a:tailEnd type="none" w="med" len="med"/>
                    </a:lnL>
                    <a:lnR>
                      <a:noFill/>
                    </a:lnR>
                    <a:lnT>
                      <a:noFill/>
                    </a:lnT>
                    <a:lnB>
                      <a:noFill/>
                    </a:lnB>
                    <a:solidFill>
                      <a:srgbClr val="C4EFFF"/>
                    </a:solidFill>
                  </a:tcPr>
                </a:tc>
                <a:tc>
                  <a:txBody>
                    <a:bodyPr/>
                    <a:lstStyle/>
                    <a:p>
                      <a:pPr algn="ctr" fontAlgn="b"/>
                      <a:r>
                        <a:rPr lang="en-US" sz="1200" b="0" i="0" u="none" strike="noStrike">
                          <a:effectLst/>
                          <a:latin typeface="Century Gothic" panose="020B0502020202020204" pitchFamily="34" charset="0"/>
                        </a:rPr>
                        <a:t>1.0</a:t>
                      </a:r>
                    </a:p>
                  </a:txBody>
                  <a:tcPr marL="6133" marR="6133" marT="6133" marB="0" anchor="b">
                    <a:lnL>
                      <a:noFill/>
                    </a:lnL>
                    <a:lnR w="6350" cap="flat" cmpd="sng" algn="ctr">
                      <a:solidFill>
                        <a:srgbClr val="6BDAFA"/>
                      </a:solidFill>
                      <a:prstDash val="solid"/>
                      <a:round/>
                      <a:headEnd type="none" w="med" len="med"/>
                      <a:tailEnd type="none" w="med" len="med"/>
                    </a:lnR>
                    <a:lnT>
                      <a:noFill/>
                    </a:lnT>
                    <a:lnB>
                      <a:noFill/>
                    </a:lnB>
                    <a:solidFill>
                      <a:srgbClr val="C4EFFF"/>
                    </a:solidFill>
                  </a:tcPr>
                </a:tc>
                <a:extLst>
                  <a:ext uri="{0D108BD9-81ED-4DB2-BD59-A6C34878D82A}">
                    <a16:rowId xmlns:a16="http://schemas.microsoft.com/office/drawing/2014/main" val="3584915264"/>
                  </a:ext>
                </a:extLst>
              </a:tr>
              <a:tr h="184464">
                <a:tc>
                  <a:txBody>
                    <a:bodyPr/>
                    <a:lstStyle/>
                    <a:p>
                      <a:pPr algn="l" fontAlgn="b"/>
                      <a:r>
                        <a:rPr lang="en-US" sz="1200" b="1"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l" fontAlgn="b"/>
                      <a:r>
                        <a:rPr lang="en-US" sz="1200" b="0" i="0" u="none" strike="noStrike">
                          <a:effectLst/>
                          <a:latin typeface="Century Gothic" panose="020B0502020202020204" pitchFamily="34" charset="0"/>
                        </a:rPr>
                        <a:t>Palmetto Bay Policing Unit</a:t>
                      </a:r>
                    </a:p>
                  </a:txBody>
                  <a:tcPr marL="6133" marR="6133" marT="613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45.0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45.0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45.0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45.0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45.0</a:t>
                      </a:r>
                    </a:p>
                  </a:txBody>
                  <a:tcPr marL="6133" marR="6133" marT="613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0.0</a:t>
                      </a:r>
                    </a:p>
                  </a:txBody>
                  <a:tcPr marL="6133" marR="6133" marT="613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b"/>
                      <a:r>
                        <a:rPr lang="en-US" sz="1200" b="0" i="0" u="none" strike="noStrike">
                          <a:effectLst/>
                          <a:latin typeface="Century Gothic" panose="020B0502020202020204" pitchFamily="34" charset="0"/>
                        </a:rPr>
                        <a:t>45.0</a:t>
                      </a:r>
                    </a:p>
                  </a:txBody>
                  <a:tcPr marL="6133" marR="6133" marT="6133" marB="0" anchor="b">
                    <a:lnL>
                      <a:noFill/>
                    </a:lnL>
                    <a:lnR w="6350" cap="flat" cmpd="sng" algn="ctr">
                      <a:solidFill>
                        <a:srgbClr val="6BDAFA"/>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extLst>
                  <a:ext uri="{0D108BD9-81ED-4DB2-BD59-A6C34878D82A}">
                    <a16:rowId xmlns:a16="http://schemas.microsoft.com/office/drawing/2014/main" val="728976805"/>
                  </a:ext>
                </a:extLst>
              </a:tr>
              <a:tr h="336952">
                <a:tc>
                  <a:txBody>
                    <a:bodyPr/>
                    <a:lstStyle/>
                    <a:p>
                      <a:pPr algn="l" fontAlgn="ctr"/>
                      <a:r>
                        <a:rPr lang="en-US" sz="1200" b="1" i="0" u="none" strike="noStrike">
                          <a:effectLst/>
                          <a:latin typeface="Century Gothic" panose="020B0502020202020204" pitchFamily="34" charset="0"/>
                        </a:rPr>
                        <a:t> </a:t>
                      </a:r>
                    </a:p>
                  </a:txBody>
                  <a:tcPr marL="6133" marR="6133" marT="6133" marB="0" anchor="ctr">
                    <a:lnL w="6350" cap="flat" cmpd="sng" algn="ctr">
                      <a:solidFill>
                        <a:srgbClr val="6BDAFA"/>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200" b="1" i="0" u="none" strike="noStrike">
                          <a:effectLst/>
                          <a:latin typeface="Century Gothic" panose="020B0502020202020204" pitchFamily="34" charset="0"/>
                        </a:rPr>
                        <a:t>Total Contractual Positions</a:t>
                      </a:r>
                    </a:p>
                  </a:txBody>
                  <a:tcPr marL="6133" marR="6133" marT="6133"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7.0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45.0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7.0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45.0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45.0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46.0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46.0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46.0</a:t>
                      </a:r>
                    </a:p>
                  </a:txBody>
                  <a:tcPr marL="6133" marR="6133" marT="6133" marB="0" anchor="ctr">
                    <a:lnL>
                      <a:noFill/>
                    </a:lnL>
                    <a:lnR w="6350" cap="flat" cmpd="sng" algn="ctr">
                      <a:solidFill>
                        <a:srgbClr val="6BDAFA"/>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EFFF"/>
                    </a:solidFill>
                  </a:tcPr>
                </a:tc>
                <a:extLst>
                  <a:ext uri="{0D108BD9-81ED-4DB2-BD59-A6C34878D82A}">
                    <a16:rowId xmlns:a16="http://schemas.microsoft.com/office/drawing/2014/main" val="136400689"/>
                  </a:ext>
                </a:extLst>
              </a:tr>
              <a:tr h="332033">
                <a:tc gridSpan="2">
                  <a:txBody>
                    <a:bodyPr/>
                    <a:lstStyle/>
                    <a:p>
                      <a:pPr algn="ctr" fontAlgn="ctr"/>
                      <a:r>
                        <a:rPr lang="en-US" sz="1200" b="1" i="0" u="none" strike="noStrike">
                          <a:effectLst/>
                          <a:latin typeface="Century Gothic" panose="020B0502020202020204" pitchFamily="34" charset="0"/>
                        </a:rPr>
                        <a:t>SUMMARY</a:t>
                      </a:r>
                    </a:p>
                  </a:txBody>
                  <a:tcPr marL="6133" marR="6133" marT="6133" marB="0" anchor="ctr">
                    <a:lnL w="6350" cap="flat" cmpd="sng" algn="ctr">
                      <a:solidFill>
                        <a:srgbClr val="6BDAFA"/>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PT</a:t>
                      </a:r>
                    </a:p>
                  </a:txBody>
                  <a:tcPr marL="6133" marR="6133" marT="6133"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4EFFF"/>
                    </a:solidFill>
                  </a:tcPr>
                </a:tc>
                <a:tc>
                  <a:txBody>
                    <a:bodyPr/>
                    <a:lstStyle/>
                    <a:p>
                      <a:pPr algn="ctr" fontAlgn="ctr"/>
                      <a:r>
                        <a:rPr lang="en-US" sz="1200" b="1" i="0" u="none" strike="noStrike">
                          <a:effectLst/>
                          <a:latin typeface="Century Gothic" panose="020B0502020202020204" pitchFamily="34" charset="0"/>
                        </a:rPr>
                        <a:t>FT</a:t>
                      </a:r>
                    </a:p>
                  </a:txBody>
                  <a:tcPr marL="6133" marR="6133" marT="6133" marB="0" anchor="ctr">
                    <a:lnL>
                      <a:noFill/>
                    </a:lnL>
                    <a:lnR w="6350" cap="flat" cmpd="sng" algn="ctr">
                      <a:solidFill>
                        <a:srgbClr val="6BDAFA"/>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EFFF"/>
                    </a:solidFill>
                  </a:tcPr>
                </a:tc>
                <a:extLst>
                  <a:ext uri="{0D108BD9-81ED-4DB2-BD59-A6C34878D82A}">
                    <a16:rowId xmlns:a16="http://schemas.microsoft.com/office/drawing/2014/main" val="3474779489"/>
                  </a:ext>
                </a:extLst>
              </a:tr>
              <a:tr h="184464">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r" fontAlgn="ctr"/>
                      <a:r>
                        <a:rPr lang="en-US" sz="1200" b="1" i="0" u="none" strike="noStrike">
                          <a:effectLst/>
                          <a:latin typeface="Century Gothic" panose="020B0502020202020204" pitchFamily="34" charset="0"/>
                        </a:rPr>
                        <a:t>Total Council Positions</a:t>
                      </a:r>
                    </a:p>
                  </a:txBody>
                  <a:tcPr marL="6133" marR="6133" marT="613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5.0</a:t>
                      </a:r>
                    </a:p>
                  </a:txBody>
                  <a:tcPr marL="6133" marR="6133" marT="613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0.0</a:t>
                      </a:r>
                    </a:p>
                  </a:txBody>
                  <a:tcPr marL="6133" marR="6133" marT="6133" marB="0" anchor="ctr">
                    <a:lnL>
                      <a:noFill/>
                    </a:lnL>
                    <a:lnR w="6350" cap="flat" cmpd="sng" algn="ctr">
                      <a:solidFill>
                        <a:srgbClr val="6BDAFA"/>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4EFFF"/>
                    </a:solidFill>
                  </a:tcPr>
                </a:tc>
                <a:extLst>
                  <a:ext uri="{0D108BD9-81ED-4DB2-BD59-A6C34878D82A}">
                    <a16:rowId xmlns:a16="http://schemas.microsoft.com/office/drawing/2014/main" val="2535342325"/>
                  </a:ext>
                </a:extLst>
              </a:tr>
              <a:tr h="184464">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a:noFill/>
                    </a:lnB>
                  </a:tcPr>
                </a:tc>
                <a:tc>
                  <a:txBody>
                    <a:bodyPr/>
                    <a:lstStyle/>
                    <a:p>
                      <a:pPr algn="r" fontAlgn="ctr"/>
                      <a:r>
                        <a:rPr lang="en-US" sz="1200" b="1" i="0" u="none" strike="noStrike">
                          <a:effectLst/>
                          <a:latin typeface="Century Gothic" panose="020B0502020202020204" pitchFamily="34" charset="0"/>
                        </a:rPr>
                        <a:t>Total Village Positions</a:t>
                      </a:r>
                    </a:p>
                  </a:txBody>
                  <a:tcPr marL="6133" marR="6133" marT="613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1" i="0" u="none" strike="noStrike">
                          <a:effectLst/>
                          <a:latin typeface="Century Gothic" panose="020B0502020202020204" pitchFamily="34" charset="0"/>
                        </a:rPr>
                        <a:t>30.0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60.0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31.0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62.0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30.0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66.0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26.0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58.0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27.0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58.0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26.0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59.0</a:t>
                      </a:r>
                    </a:p>
                  </a:txBody>
                  <a:tcPr marL="6133" marR="6133" marT="6133" marB="0" anchor="ctr">
                    <a:lnL>
                      <a:noFill/>
                    </a:lnL>
                    <a:lnR w="6350" cap="flat" cmpd="sng" algn="ctr">
                      <a:solidFill>
                        <a:srgbClr val="6BDAF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EFFF"/>
                    </a:solidFill>
                  </a:tcPr>
                </a:tc>
                <a:extLst>
                  <a:ext uri="{0D108BD9-81ED-4DB2-BD59-A6C34878D82A}">
                    <a16:rowId xmlns:a16="http://schemas.microsoft.com/office/drawing/2014/main" val="636986727"/>
                  </a:ext>
                </a:extLst>
              </a:tr>
              <a:tr h="184464">
                <a:tc>
                  <a:txBody>
                    <a:bodyPr/>
                    <a:lstStyle/>
                    <a:p>
                      <a:pPr algn="l" fontAlgn="b"/>
                      <a:r>
                        <a:rPr lang="en-US" sz="1200" b="0" i="0" u="none" strike="noStrike">
                          <a:effectLst/>
                          <a:latin typeface="Century Gothic" panose="020B0502020202020204" pitchFamily="34" charset="0"/>
                        </a:rPr>
                        <a:t> </a:t>
                      </a:r>
                    </a:p>
                  </a:txBody>
                  <a:tcPr marL="6133" marR="6133" marT="6133" marB="0" anchor="b">
                    <a:lnL w="6350" cap="flat" cmpd="sng" algn="ctr">
                      <a:solidFill>
                        <a:srgbClr val="6BDAFA"/>
                      </a:solidFill>
                      <a:prstDash val="solid"/>
                      <a:round/>
                      <a:headEnd type="none" w="med" len="med"/>
                      <a:tailEnd type="none" w="med" len="med"/>
                    </a:lnL>
                    <a:lnR>
                      <a:noFill/>
                    </a:lnR>
                    <a:lnT>
                      <a:noFill/>
                    </a:lnT>
                    <a:lnB w="6350" cap="flat" cmpd="sng" algn="ctr">
                      <a:solidFill>
                        <a:srgbClr val="6BDAFA"/>
                      </a:solidFill>
                      <a:prstDash val="solid"/>
                      <a:round/>
                      <a:headEnd type="none" w="med" len="med"/>
                      <a:tailEnd type="none" w="med" len="med"/>
                    </a:lnB>
                  </a:tcPr>
                </a:tc>
                <a:tc>
                  <a:txBody>
                    <a:bodyPr/>
                    <a:lstStyle/>
                    <a:p>
                      <a:pPr algn="r" fontAlgn="ctr"/>
                      <a:r>
                        <a:rPr lang="en-US" sz="1200" b="1" i="0" u="none" strike="noStrike">
                          <a:effectLst/>
                          <a:latin typeface="Century Gothic" panose="020B0502020202020204" pitchFamily="34" charset="0"/>
                        </a:rPr>
                        <a:t>Total Contractual Positions</a:t>
                      </a:r>
                    </a:p>
                  </a:txBody>
                  <a:tcPr marL="6133" marR="6133" marT="6133" marB="0" anchor="ctr">
                    <a:lnL>
                      <a:noFill/>
                    </a:lnL>
                    <a:lnR w="6350" cap="flat" cmpd="sng" algn="ctr">
                      <a:solidFill>
                        <a:srgbClr val="000000"/>
                      </a:solidFill>
                      <a:prstDash val="solid"/>
                      <a:round/>
                      <a:headEnd type="none" w="med" len="med"/>
                      <a:tailEnd type="none" w="med" len="med"/>
                    </a:lnR>
                    <a:lnT>
                      <a:noFill/>
                    </a:lnT>
                    <a:lnB w="6350" cap="flat" cmpd="sng" algn="ctr">
                      <a:solidFill>
                        <a:srgbClr val="6BDAFA"/>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7.0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45.0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7.0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45.0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45.0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tcPr>
                </a:tc>
                <a:tc>
                  <a:txBody>
                    <a:bodyPr/>
                    <a:lstStyle/>
                    <a:p>
                      <a:pPr algn="ctr" fontAlgn="ctr"/>
                      <a:r>
                        <a:rPr lang="en-US" sz="1200" b="1" i="0" u="none" strike="noStrike">
                          <a:effectLst/>
                          <a:latin typeface="Century Gothic" panose="020B0502020202020204" pitchFamily="34" charset="0"/>
                        </a:rPr>
                        <a:t>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46.0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46.0</a:t>
                      </a:r>
                    </a:p>
                  </a:txBody>
                  <a:tcPr marL="6133" marR="6133" marT="61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solidFill>
                      <a:srgbClr val="C4EFFF"/>
                    </a:solidFill>
                  </a:tcPr>
                </a:tc>
                <a:tc>
                  <a:txBody>
                    <a:bodyPr/>
                    <a:lstStyle/>
                    <a:p>
                      <a:pPr algn="ctr" fontAlgn="ctr"/>
                      <a:r>
                        <a:rPr lang="en-US" sz="1200" b="1" i="0" u="none" strike="noStrike">
                          <a:effectLst/>
                          <a:latin typeface="Century Gothic" panose="020B0502020202020204" pitchFamily="34" charset="0"/>
                        </a:rPr>
                        <a:t>6.0</a:t>
                      </a:r>
                    </a:p>
                  </a:txBody>
                  <a:tcPr marL="6133" marR="6133" marT="61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solidFill>
                      <a:srgbClr val="C4EFFF"/>
                    </a:solidFill>
                  </a:tcPr>
                </a:tc>
                <a:tc>
                  <a:txBody>
                    <a:bodyPr/>
                    <a:lstStyle/>
                    <a:p>
                      <a:pPr algn="ctr" fontAlgn="ctr"/>
                      <a:r>
                        <a:rPr lang="en-US" sz="1200" b="1" i="0" u="none" strike="noStrike" dirty="0">
                          <a:effectLst/>
                          <a:latin typeface="Century Gothic" panose="020B0502020202020204" pitchFamily="34" charset="0"/>
                        </a:rPr>
                        <a:t>46.0</a:t>
                      </a:r>
                    </a:p>
                  </a:txBody>
                  <a:tcPr marL="6133" marR="6133" marT="6133" marB="0" anchor="ctr">
                    <a:lnL>
                      <a:noFill/>
                    </a:lnL>
                    <a:lnR w="6350" cap="flat" cmpd="sng" algn="ctr">
                      <a:solidFill>
                        <a:srgbClr val="6BDAFA"/>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6BDAFA"/>
                      </a:solidFill>
                      <a:prstDash val="solid"/>
                      <a:round/>
                      <a:headEnd type="none" w="med" len="med"/>
                      <a:tailEnd type="none" w="med" len="med"/>
                    </a:lnB>
                    <a:solidFill>
                      <a:srgbClr val="C4EFFF"/>
                    </a:solidFill>
                  </a:tcPr>
                </a:tc>
                <a:extLst>
                  <a:ext uri="{0D108BD9-81ED-4DB2-BD59-A6C34878D82A}">
                    <a16:rowId xmlns:a16="http://schemas.microsoft.com/office/drawing/2014/main" val="2716217526"/>
                  </a:ext>
                </a:extLst>
              </a:tr>
            </a:tbl>
          </a:graphicData>
        </a:graphic>
      </p:graphicFrame>
    </p:spTree>
    <p:extLst>
      <p:ext uri="{BB962C8B-B14F-4D97-AF65-F5344CB8AC3E}">
        <p14:creationId xmlns:p14="http://schemas.microsoft.com/office/powerpoint/2010/main" val="108630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4D18FD8-FD07-4C72-9334-73B310796AF2}"/>
              </a:ext>
            </a:extLst>
          </p:cNvPr>
          <p:cNvSpPr>
            <a:spLocks noGrp="1"/>
          </p:cNvSpPr>
          <p:nvPr>
            <p:ph type="title"/>
          </p:nvPr>
        </p:nvSpPr>
        <p:spPr>
          <a:xfrm>
            <a:off x="810002" y="639097"/>
            <a:ext cx="3211392" cy="3781101"/>
          </a:xfrm>
        </p:spPr>
        <p:txBody>
          <a:bodyPr vert="horz" lIns="91440" tIns="45720" rIns="91440" bIns="45720" rtlCol="0" anchor="b">
            <a:normAutofit/>
          </a:bodyPr>
          <a:lstStyle/>
          <a:p>
            <a:pPr>
              <a:lnSpc>
                <a:spcPct val="90000"/>
              </a:lnSpc>
            </a:pPr>
            <a:r>
              <a:rPr lang="en-US" sz="5000"/>
              <a:t>General Fund- Personnel Cost Changes</a:t>
            </a:r>
          </a:p>
        </p:txBody>
      </p:sp>
      <p:sp>
        <p:nvSpPr>
          <p:cNvPr id="11" name="Freeform: Shape 10">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CD24D84-BEAA-4783-BC79-A30608DAF161}"/>
              </a:ext>
            </a:extLst>
          </p:cNvPr>
          <p:cNvSpPr>
            <a:spLocks noGrp="1"/>
          </p:cNvSpPr>
          <p:nvPr>
            <p:ph type="sldNum" sz="quarter" idx="12"/>
          </p:nvPr>
        </p:nvSpPr>
        <p:spPr>
          <a:xfrm>
            <a:off x="10678331" y="5915888"/>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16</a:t>
            </a:fld>
            <a:endParaRPr lang="en-US" dirty="0"/>
          </a:p>
        </p:txBody>
      </p:sp>
      <p:sp>
        <p:nvSpPr>
          <p:cNvPr id="5" name="TextBox 4">
            <a:extLst>
              <a:ext uri="{FF2B5EF4-FFF2-40B4-BE49-F238E27FC236}">
                <a16:creationId xmlns:a16="http://schemas.microsoft.com/office/drawing/2014/main" id="{8E5210E6-F106-451E-A864-0245BE76005D}"/>
              </a:ext>
            </a:extLst>
          </p:cNvPr>
          <p:cNvSpPr txBox="1"/>
          <p:nvPr/>
        </p:nvSpPr>
        <p:spPr>
          <a:xfrm>
            <a:off x="365198" y="5307801"/>
            <a:ext cx="3359514" cy="738664"/>
          </a:xfrm>
          <a:prstGeom prst="rect">
            <a:avLst/>
          </a:prstGeom>
          <a:noFill/>
        </p:spPr>
        <p:txBody>
          <a:bodyPr wrap="square" rtlCol="0">
            <a:spAutoFit/>
          </a:bodyPr>
          <a:lstStyle/>
          <a:p>
            <a:r>
              <a:rPr lang="en-US" sz="1400" i="1" dirty="0">
                <a:solidFill>
                  <a:schemeClr val="bg1"/>
                </a:solidFill>
              </a:rPr>
              <a:t>Council Request:  personnel additions and subtractions to GF and Special Rev. Fund</a:t>
            </a:r>
          </a:p>
        </p:txBody>
      </p:sp>
      <p:graphicFrame>
        <p:nvGraphicFramePr>
          <p:cNvPr id="6" name="Table 5">
            <a:extLst>
              <a:ext uri="{FF2B5EF4-FFF2-40B4-BE49-F238E27FC236}">
                <a16:creationId xmlns:a16="http://schemas.microsoft.com/office/drawing/2014/main" id="{984798DD-9363-490B-B9BC-4417A14C7E5C}"/>
              </a:ext>
            </a:extLst>
          </p:cNvPr>
          <p:cNvGraphicFramePr>
            <a:graphicFrameLocks noGrp="1"/>
          </p:cNvGraphicFramePr>
          <p:nvPr>
            <p:extLst>
              <p:ext uri="{D42A27DB-BD31-4B8C-83A1-F6EECF244321}">
                <p14:modId xmlns:p14="http://schemas.microsoft.com/office/powerpoint/2010/main" val="1739000182"/>
              </p:ext>
            </p:extLst>
          </p:nvPr>
        </p:nvGraphicFramePr>
        <p:xfrm>
          <a:off x="4758135" y="463668"/>
          <a:ext cx="7068667" cy="5441177"/>
        </p:xfrm>
        <a:graphic>
          <a:graphicData uri="http://schemas.openxmlformats.org/drawingml/2006/table">
            <a:tbl>
              <a:tblPr>
                <a:tableStyleId>{5C22544A-7EE6-4342-B048-85BDC9FD1C3A}</a:tableStyleId>
              </a:tblPr>
              <a:tblGrid>
                <a:gridCol w="2046925">
                  <a:extLst>
                    <a:ext uri="{9D8B030D-6E8A-4147-A177-3AD203B41FA5}">
                      <a16:colId xmlns:a16="http://schemas.microsoft.com/office/drawing/2014/main" val="1869499860"/>
                    </a:ext>
                  </a:extLst>
                </a:gridCol>
                <a:gridCol w="2725462">
                  <a:extLst>
                    <a:ext uri="{9D8B030D-6E8A-4147-A177-3AD203B41FA5}">
                      <a16:colId xmlns:a16="http://schemas.microsoft.com/office/drawing/2014/main" val="287831795"/>
                    </a:ext>
                  </a:extLst>
                </a:gridCol>
                <a:gridCol w="1161973">
                  <a:extLst>
                    <a:ext uri="{9D8B030D-6E8A-4147-A177-3AD203B41FA5}">
                      <a16:colId xmlns:a16="http://schemas.microsoft.com/office/drawing/2014/main" val="1336349600"/>
                    </a:ext>
                  </a:extLst>
                </a:gridCol>
                <a:gridCol w="1134307">
                  <a:extLst>
                    <a:ext uri="{9D8B030D-6E8A-4147-A177-3AD203B41FA5}">
                      <a16:colId xmlns:a16="http://schemas.microsoft.com/office/drawing/2014/main" val="692611834"/>
                    </a:ext>
                  </a:extLst>
                </a:gridCol>
              </a:tblGrid>
              <a:tr h="169562">
                <a:tc gridSpan="2">
                  <a:txBody>
                    <a:bodyPr/>
                    <a:lstStyle/>
                    <a:p>
                      <a:pPr algn="ctr" fontAlgn="b"/>
                      <a:r>
                        <a:rPr lang="en-US" sz="1200" u="none" strike="noStrike">
                          <a:effectLst/>
                        </a:rPr>
                        <a:t>FY 2021 Proposed (changes from FY 20 Final)</a:t>
                      </a:r>
                      <a:endParaRPr lang="en-US" sz="1200" b="0" i="0" u="none" strike="noStrike">
                        <a:solidFill>
                          <a:srgbClr val="000000"/>
                        </a:solidFill>
                        <a:effectLst/>
                        <a:latin typeface="Calibri" panose="020F0502020204030204" pitchFamily="34" charset="0"/>
                      </a:endParaRPr>
                    </a:p>
                  </a:txBody>
                  <a:tcPr marL="6806" marR="6806" marT="6806" marB="0" anchor="b"/>
                </a:tc>
                <a:tc hMerge="1">
                  <a:txBody>
                    <a:bodyPr/>
                    <a:lstStyle/>
                    <a:p>
                      <a:endParaRPr lang="en-US"/>
                    </a:p>
                  </a:txBody>
                  <a:tcPr/>
                </a:tc>
                <a:tc gridSpan="2">
                  <a:txBody>
                    <a:bodyPr/>
                    <a:lstStyle/>
                    <a:p>
                      <a:pPr algn="ctr" fontAlgn="b"/>
                      <a:r>
                        <a:rPr lang="en-US" sz="1200" u="none" strike="noStrike">
                          <a:effectLst/>
                        </a:rPr>
                        <a:t>Budget Decrease/Increase</a:t>
                      </a:r>
                      <a:endParaRPr lang="en-US" sz="1200" b="0" i="0" u="none" strike="noStrike">
                        <a:solidFill>
                          <a:srgbClr val="000000"/>
                        </a:solidFill>
                        <a:effectLst/>
                        <a:latin typeface="Calibri" panose="020F0502020204030204" pitchFamily="34" charset="0"/>
                      </a:endParaRPr>
                    </a:p>
                  </a:txBody>
                  <a:tcPr marL="6806" marR="6806" marT="6806" marB="0" anchor="b"/>
                </a:tc>
                <a:tc hMerge="1">
                  <a:txBody>
                    <a:bodyPr/>
                    <a:lstStyle/>
                    <a:p>
                      <a:endParaRPr lang="en-US"/>
                    </a:p>
                  </a:txBody>
                  <a:tcPr/>
                </a:tc>
                <a:extLst>
                  <a:ext uri="{0D108BD9-81ED-4DB2-BD59-A6C34878D82A}">
                    <a16:rowId xmlns:a16="http://schemas.microsoft.com/office/drawing/2014/main" val="466834682"/>
                  </a:ext>
                </a:extLst>
              </a:tr>
              <a:tr h="339125">
                <a:tc>
                  <a:txBody>
                    <a:bodyPr/>
                    <a:lstStyle/>
                    <a:p>
                      <a:pPr algn="ctr" fontAlgn="b"/>
                      <a:r>
                        <a:rPr lang="en-US" sz="1200" u="none" strike="noStrike">
                          <a:effectLst/>
                        </a:rPr>
                        <a:t>Department</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ctr" fontAlgn="b"/>
                      <a:r>
                        <a:rPr lang="en-US" sz="1200" u="none" strike="noStrike">
                          <a:effectLst/>
                        </a:rPr>
                        <a:t>Title</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ctr" fontAlgn="b"/>
                      <a:r>
                        <a:rPr lang="en-US" sz="1200" u="none" strike="noStrike">
                          <a:effectLst/>
                        </a:rPr>
                        <a:t>General Fund</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ctr" fontAlgn="b"/>
                      <a:r>
                        <a:rPr lang="en-US" sz="1200" u="none" strike="noStrike">
                          <a:effectLst/>
                        </a:rPr>
                        <a:t>Special Revenue Fund</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162961745"/>
                  </a:ext>
                </a:extLst>
              </a:tr>
              <a:tr h="169562">
                <a:tc>
                  <a:txBody>
                    <a:bodyPr/>
                    <a:lstStyle/>
                    <a:p>
                      <a:pPr algn="l" fontAlgn="b"/>
                      <a:r>
                        <a:rPr lang="en-US" sz="1200" u="none" strike="noStrike">
                          <a:effectLst/>
                        </a:rPr>
                        <a:t>Village Manager</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Deputy Manager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-$108,545</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1175898914"/>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Manager Transition</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-$120,969</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3168328191"/>
                  </a:ext>
                </a:extLst>
              </a:tr>
              <a:tr h="312240">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Architectural &amp; Graphic Designer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-$91,142</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3899299078"/>
                  </a:ext>
                </a:extLst>
              </a:tr>
              <a:tr h="169562">
                <a:tc>
                  <a:txBody>
                    <a:bodyPr/>
                    <a:lstStyle/>
                    <a:p>
                      <a:pPr algn="l" fontAlgn="b"/>
                      <a:r>
                        <a:rPr lang="en-US" sz="1200" u="none" strike="noStrike">
                          <a:effectLst/>
                        </a:rPr>
                        <a:t>Finance</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Administrative Clerk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$16,750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786147281"/>
                  </a:ext>
                </a:extLst>
              </a:tr>
              <a:tr h="234419">
                <a:tc>
                  <a:txBody>
                    <a:bodyPr/>
                    <a:lstStyle/>
                    <a:p>
                      <a:pPr algn="l" fontAlgn="b"/>
                      <a:r>
                        <a:rPr lang="en-US" sz="1200" u="none" strike="noStrike" dirty="0">
                          <a:effectLst/>
                        </a:rPr>
                        <a:t>HR, Grants &amp; Comm.</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Dept. Director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$104,282</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666470387"/>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Admin Asst- PT</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$25,000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3629940737"/>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Public Information Officer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-$54,886</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-$36,591</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776428357"/>
                  </a:ext>
                </a:extLst>
              </a:tr>
              <a:tr h="169562">
                <a:tc>
                  <a:txBody>
                    <a:bodyPr/>
                    <a:lstStyle/>
                    <a:p>
                      <a:pPr algn="l" fontAlgn="b"/>
                      <a:r>
                        <a:rPr lang="en-US" sz="1200" u="none" strike="noStrike">
                          <a:effectLst/>
                        </a:rPr>
                        <a:t>Parks &amp; Recreation</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Parks &amp; Recreation Manager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1129794759"/>
                  </a:ext>
                </a:extLst>
              </a:tr>
              <a:tr h="233094">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Parks &amp; Recreation Supervisor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897759080"/>
                  </a:ext>
                </a:extLst>
              </a:tr>
              <a:tr h="225771">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Special Events &amp; Programs Coord.</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-$72,948</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49524020"/>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Park Reservation Specialist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-$16,750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3310545653"/>
                  </a:ext>
                </a:extLst>
              </a:tr>
              <a:tr h="221375">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Facilities </a:t>
                      </a:r>
                      <a:r>
                        <a:rPr lang="en-US" sz="1200" u="none" strike="noStrike" dirty="0" err="1">
                          <a:effectLst/>
                        </a:rPr>
                        <a:t>Maint</a:t>
                      </a:r>
                      <a:r>
                        <a:rPr lang="en-US" sz="1200" u="none" strike="noStrike" dirty="0">
                          <a:effectLst/>
                        </a:rPr>
                        <a:t>. Superintendent</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$96,007</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1045503072"/>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Maintenance Workers (4 FT 2 PT)</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$332,634</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71562993"/>
                  </a:ext>
                </a:extLst>
              </a:tr>
              <a:tr h="169562">
                <a:tc>
                  <a:txBody>
                    <a:bodyPr/>
                    <a:lstStyle/>
                    <a:p>
                      <a:pPr algn="l" fontAlgn="b"/>
                      <a:r>
                        <a:rPr lang="en-US" sz="1200" u="none" strike="noStrike">
                          <a:effectLst/>
                        </a:rPr>
                        <a:t>Planning &amp; Zoning</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Administrative Asst.</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-$52,972</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3399891244"/>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i="1" u="none" strike="noStrike" dirty="0">
                          <a:effectLst/>
                        </a:rPr>
                        <a:t>Comm &amp; Econ Dept full year*</a:t>
                      </a:r>
                      <a:endParaRPr lang="en-US" sz="1200" b="0" i="1"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i="1" u="none" strike="noStrike" dirty="0">
                          <a:effectLst/>
                        </a:rPr>
                        <a:t>$148,982</a:t>
                      </a:r>
                      <a:endParaRPr lang="en-US" sz="1200" b="0" i="1"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i="1" u="none" strike="noStrike" dirty="0">
                          <a:effectLst/>
                        </a:rPr>
                        <a:t>-$418,000</a:t>
                      </a:r>
                      <a:endParaRPr lang="en-US" sz="1200" b="0" i="1" u="none" strike="noStrike" dirty="0">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3828299475"/>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Village Planner (Contractual)</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-$50,000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051558527"/>
                  </a:ext>
                </a:extLst>
              </a:tr>
              <a:tr h="169562">
                <a:tc>
                  <a:txBody>
                    <a:bodyPr/>
                    <a:lstStyle/>
                    <a:p>
                      <a:pPr algn="l" fontAlgn="b"/>
                      <a:r>
                        <a:rPr lang="en-US" sz="1200" u="none" strike="noStrike">
                          <a:effectLst/>
                        </a:rPr>
                        <a:t>Public Works</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Administrative Aide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-$33,500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780745980"/>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Grounds Maint. Workers (4 FT)</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-$151,000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82516775"/>
                  </a:ext>
                </a:extLst>
              </a:tr>
              <a:tr h="237678">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dirty="0">
                          <a:effectLst/>
                        </a:rPr>
                        <a:t>Facilities </a:t>
                      </a:r>
                      <a:r>
                        <a:rPr lang="en-US" sz="1200" u="none" strike="noStrike" dirty="0" err="1">
                          <a:effectLst/>
                        </a:rPr>
                        <a:t>Maint</a:t>
                      </a:r>
                      <a:r>
                        <a:rPr lang="en-US" sz="1200" u="none" strike="noStrike" dirty="0">
                          <a:effectLst/>
                        </a:rPr>
                        <a:t>. Superintendent </a:t>
                      </a:r>
                      <a:endParaRPr lang="en-US" sz="1200" b="0"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-$96,007</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122100826"/>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Maintenance Workers (4 FT 2 PT)</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-$332,634</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1926319978"/>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Facilities Maint. Worker I</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555950658"/>
                  </a:ext>
                </a:extLst>
              </a:tr>
              <a:tr h="169562">
                <a:tc>
                  <a:txBody>
                    <a:bodyPr/>
                    <a:lstStyle/>
                    <a:p>
                      <a:pPr algn="l" fontAlgn="b"/>
                      <a:r>
                        <a:rPr lang="en-US" sz="1200" u="none" strike="noStrike">
                          <a:effectLst/>
                        </a:rPr>
                        <a:t>Building &amp; Permitting</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Code Compliance Officer</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$72,948</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43860386"/>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l" fontAlgn="b"/>
                      <a:r>
                        <a:rPr lang="en-US" sz="1200" u="none" strike="noStrike">
                          <a:effectLst/>
                        </a:rPr>
                        <a:t>Allocation redistribution</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$305,000</a:t>
                      </a:r>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u="none" strike="noStrike">
                          <a:effectLst/>
                        </a:rPr>
                        <a:t>-$305,000</a:t>
                      </a:r>
                      <a:endParaRPr lang="en-US" sz="1200" b="0" i="0" u="none" strike="noStrike">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799819619"/>
                  </a:ext>
                </a:extLst>
              </a:tr>
              <a:tr h="169562">
                <a:tc>
                  <a:txBody>
                    <a:bodyPr/>
                    <a:lstStyle/>
                    <a:p>
                      <a:pPr algn="l" fontAlgn="b"/>
                      <a:endParaRPr lang="en-US" sz="1200" b="0" i="0" u="none" strike="noStrike">
                        <a:solidFill>
                          <a:srgbClr val="000000"/>
                        </a:solidFill>
                        <a:effectLst/>
                        <a:latin typeface="Calibri" panose="020F0502020204030204" pitchFamily="34" charset="0"/>
                      </a:endParaRPr>
                    </a:p>
                  </a:txBody>
                  <a:tcPr marL="6806" marR="6806" marT="6806" marB="0" anchor="b"/>
                </a:tc>
                <a:tc>
                  <a:txBody>
                    <a:bodyPr/>
                    <a:lstStyle/>
                    <a:p>
                      <a:pPr algn="r" fontAlgn="b"/>
                      <a:r>
                        <a:rPr lang="en-US" sz="1200" b="1" u="none" strike="noStrike" dirty="0">
                          <a:effectLst/>
                        </a:rPr>
                        <a:t>TOTAL</a:t>
                      </a:r>
                      <a:endParaRPr lang="en-US" sz="1200" b="1"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b="1" u="none" strike="noStrike" dirty="0">
                          <a:effectLst/>
                        </a:rPr>
                        <a:t>$106,194</a:t>
                      </a:r>
                      <a:endParaRPr lang="en-US" sz="1200" b="1" i="0" u="none" strike="noStrike" dirty="0">
                        <a:solidFill>
                          <a:srgbClr val="000000"/>
                        </a:solidFill>
                        <a:effectLst/>
                        <a:latin typeface="Calibri" panose="020F0502020204030204" pitchFamily="34" charset="0"/>
                      </a:endParaRPr>
                    </a:p>
                  </a:txBody>
                  <a:tcPr marL="6806" marR="6806" marT="6806" marB="0" anchor="b"/>
                </a:tc>
                <a:tc>
                  <a:txBody>
                    <a:bodyPr/>
                    <a:lstStyle/>
                    <a:p>
                      <a:pPr algn="r" fontAlgn="b"/>
                      <a:r>
                        <a:rPr lang="en-US" sz="1200" b="1" u="none" strike="noStrike" dirty="0">
                          <a:effectLst/>
                        </a:rPr>
                        <a:t>-$945,535</a:t>
                      </a:r>
                      <a:endParaRPr lang="en-US" sz="1200" b="1" i="0" u="none" strike="noStrike" dirty="0">
                        <a:solidFill>
                          <a:srgbClr val="000000"/>
                        </a:solidFill>
                        <a:effectLst/>
                        <a:latin typeface="Calibri" panose="020F0502020204030204" pitchFamily="34" charset="0"/>
                      </a:endParaRPr>
                    </a:p>
                  </a:txBody>
                  <a:tcPr marL="6806" marR="6806" marT="6806" marB="0" anchor="b"/>
                </a:tc>
                <a:extLst>
                  <a:ext uri="{0D108BD9-81ED-4DB2-BD59-A6C34878D82A}">
                    <a16:rowId xmlns:a16="http://schemas.microsoft.com/office/drawing/2014/main" val="2189077776"/>
                  </a:ext>
                </a:extLst>
              </a:tr>
            </a:tbl>
          </a:graphicData>
        </a:graphic>
      </p:graphicFrame>
      <p:sp>
        <p:nvSpPr>
          <p:cNvPr id="7" name="TextBox 6">
            <a:extLst>
              <a:ext uri="{FF2B5EF4-FFF2-40B4-BE49-F238E27FC236}">
                <a16:creationId xmlns:a16="http://schemas.microsoft.com/office/drawing/2014/main" id="{464B0998-C413-45A7-A893-978E4BCCE9D7}"/>
              </a:ext>
            </a:extLst>
          </p:cNvPr>
          <p:cNvSpPr txBox="1"/>
          <p:nvPr/>
        </p:nvSpPr>
        <p:spPr>
          <a:xfrm>
            <a:off x="4831396" y="6046465"/>
            <a:ext cx="4572663" cy="261610"/>
          </a:xfrm>
          <a:prstGeom prst="rect">
            <a:avLst/>
          </a:prstGeom>
          <a:noFill/>
        </p:spPr>
        <p:txBody>
          <a:bodyPr wrap="square" rtlCol="0">
            <a:spAutoFit/>
          </a:bodyPr>
          <a:lstStyle/>
          <a:p>
            <a:r>
              <a:rPr lang="en-US" sz="1050" i="1" dirty="0"/>
              <a:t>*Error in FY 20 budget – counted PZ twice</a:t>
            </a:r>
          </a:p>
        </p:txBody>
      </p:sp>
    </p:spTree>
    <p:extLst>
      <p:ext uri="{BB962C8B-B14F-4D97-AF65-F5344CB8AC3E}">
        <p14:creationId xmlns:p14="http://schemas.microsoft.com/office/powerpoint/2010/main" val="2296592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F08D-B6A3-4AE3-B1EE-2AA508E47685}"/>
              </a:ext>
            </a:extLst>
          </p:cNvPr>
          <p:cNvSpPr>
            <a:spLocks noGrp="1"/>
          </p:cNvSpPr>
          <p:nvPr>
            <p:ph type="title"/>
          </p:nvPr>
        </p:nvSpPr>
        <p:spPr/>
        <p:txBody>
          <a:bodyPr/>
          <a:lstStyle/>
          <a:p>
            <a:r>
              <a:rPr lang="en-US" dirty="0"/>
              <a:t>Park Security Service Options- Option 1</a:t>
            </a:r>
            <a:br>
              <a:rPr lang="en-US" dirty="0"/>
            </a:br>
            <a:r>
              <a:rPr lang="en-US" dirty="0"/>
              <a:t>Contracted Services</a:t>
            </a:r>
          </a:p>
        </p:txBody>
      </p:sp>
      <p:sp>
        <p:nvSpPr>
          <p:cNvPr id="3" name="Slide Number Placeholder 2">
            <a:extLst>
              <a:ext uri="{FF2B5EF4-FFF2-40B4-BE49-F238E27FC236}">
                <a16:creationId xmlns:a16="http://schemas.microsoft.com/office/drawing/2014/main" id="{11774C24-43D8-46CE-BC47-73420A0830AC}"/>
              </a:ext>
            </a:extLst>
          </p:cNvPr>
          <p:cNvSpPr>
            <a:spLocks noGrp="1"/>
          </p:cNvSpPr>
          <p:nvPr>
            <p:ph type="sldNum" sz="quarter" idx="12"/>
          </p:nvPr>
        </p:nvSpPr>
        <p:spPr/>
        <p:txBody>
          <a:bodyPr/>
          <a:lstStyle/>
          <a:p>
            <a:fld id="{6D22F896-40B5-4ADD-8801-0D06FADFA095}" type="slidenum">
              <a:rPr lang="en-US" smtClean="0"/>
              <a:t>17</a:t>
            </a:fld>
            <a:endParaRPr lang="en-US" dirty="0"/>
          </a:p>
        </p:txBody>
      </p:sp>
      <p:graphicFrame>
        <p:nvGraphicFramePr>
          <p:cNvPr id="5" name="Table 4">
            <a:extLst>
              <a:ext uri="{FF2B5EF4-FFF2-40B4-BE49-F238E27FC236}">
                <a16:creationId xmlns:a16="http://schemas.microsoft.com/office/drawing/2014/main" id="{1C3F3EB7-BE2F-4A33-893C-652432D634A7}"/>
              </a:ext>
            </a:extLst>
          </p:cNvPr>
          <p:cNvGraphicFramePr>
            <a:graphicFrameLocks noGrp="1"/>
          </p:cNvGraphicFramePr>
          <p:nvPr>
            <p:extLst>
              <p:ext uri="{D42A27DB-BD31-4B8C-83A1-F6EECF244321}">
                <p14:modId xmlns:p14="http://schemas.microsoft.com/office/powerpoint/2010/main" val="2684453579"/>
              </p:ext>
            </p:extLst>
          </p:nvPr>
        </p:nvGraphicFramePr>
        <p:xfrm>
          <a:off x="1006967" y="2253402"/>
          <a:ext cx="10276227" cy="3535000"/>
        </p:xfrm>
        <a:graphic>
          <a:graphicData uri="http://schemas.openxmlformats.org/drawingml/2006/table">
            <a:tbl>
              <a:tblPr firstRow="1" firstCol="1" lastRow="1" bandRow="1">
                <a:tableStyleId>{5C22544A-7EE6-4342-B048-85BDC9FD1C3A}</a:tableStyleId>
              </a:tblPr>
              <a:tblGrid>
                <a:gridCol w="2261297">
                  <a:extLst>
                    <a:ext uri="{9D8B030D-6E8A-4147-A177-3AD203B41FA5}">
                      <a16:colId xmlns:a16="http://schemas.microsoft.com/office/drawing/2014/main" val="2137337274"/>
                    </a:ext>
                  </a:extLst>
                </a:gridCol>
                <a:gridCol w="951013">
                  <a:extLst>
                    <a:ext uri="{9D8B030D-6E8A-4147-A177-3AD203B41FA5}">
                      <a16:colId xmlns:a16="http://schemas.microsoft.com/office/drawing/2014/main" val="2974152108"/>
                    </a:ext>
                  </a:extLst>
                </a:gridCol>
                <a:gridCol w="1014414">
                  <a:extLst>
                    <a:ext uri="{9D8B030D-6E8A-4147-A177-3AD203B41FA5}">
                      <a16:colId xmlns:a16="http://schemas.microsoft.com/office/drawing/2014/main" val="2928239953"/>
                    </a:ext>
                  </a:extLst>
                </a:gridCol>
                <a:gridCol w="1563888">
                  <a:extLst>
                    <a:ext uri="{9D8B030D-6E8A-4147-A177-3AD203B41FA5}">
                      <a16:colId xmlns:a16="http://schemas.microsoft.com/office/drawing/2014/main" val="3420758074"/>
                    </a:ext>
                  </a:extLst>
                </a:gridCol>
                <a:gridCol w="1542755">
                  <a:extLst>
                    <a:ext uri="{9D8B030D-6E8A-4147-A177-3AD203B41FA5}">
                      <a16:colId xmlns:a16="http://schemas.microsoft.com/office/drawing/2014/main" val="3611420811"/>
                    </a:ext>
                  </a:extLst>
                </a:gridCol>
                <a:gridCol w="1373687">
                  <a:extLst>
                    <a:ext uri="{9D8B030D-6E8A-4147-A177-3AD203B41FA5}">
                      <a16:colId xmlns:a16="http://schemas.microsoft.com/office/drawing/2014/main" val="422204887"/>
                    </a:ext>
                  </a:extLst>
                </a:gridCol>
                <a:gridCol w="1569173">
                  <a:extLst>
                    <a:ext uri="{9D8B030D-6E8A-4147-A177-3AD203B41FA5}">
                      <a16:colId xmlns:a16="http://schemas.microsoft.com/office/drawing/2014/main" val="429966187"/>
                    </a:ext>
                  </a:extLst>
                </a:gridCol>
              </a:tblGrid>
              <a:tr h="545300">
                <a:tc>
                  <a:txBody>
                    <a:bodyPr/>
                    <a:lstStyle/>
                    <a:p>
                      <a:pPr algn="ctr" fontAlgn="ct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 of Guards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Hourly Fee</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Schedule (Hours)</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Total Hours Per Week</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Weekly Cost</a:t>
                      </a:r>
                      <a:endParaRPr lang="en-US" sz="16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Annual Cost</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15592326"/>
                  </a:ext>
                </a:extLst>
              </a:tr>
              <a:tr h="272723">
                <a:tc gridSpan="7">
                  <a:txBody>
                    <a:bodyPr/>
                    <a:lstStyle/>
                    <a:p>
                      <a:pPr algn="ctr" fontAlgn="ctr"/>
                      <a:r>
                        <a:rPr lang="en-US" sz="1600" u="none" strike="noStrike">
                          <a:effectLst/>
                        </a:rPr>
                        <a:t>Coral Reef Park</a:t>
                      </a:r>
                      <a:endParaRPr lang="en-US"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9795858"/>
                  </a:ext>
                </a:extLst>
              </a:tr>
              <a:tr h="272723">
                <a:tc>
                  <a:txBody>
                    <a:bodyPr/>
                    <a:lstStyle/>
                    <a:p>
                      <a:pPr algn="r" fontAlgn="ctr"/>
                      <a:r>
                        <a:rPr lang="en-US" sz="1600" u="none" strike="noStrike">
                          <a:effectLst/>
                        </a:rPr>
                        <a:t>Monday - Friday</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4 - 8 pm</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$380.00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$19,760.00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3514349"/>
                  </a:ext>
                </a:extLst>
              </a:tr>
              <a:tr h="272723">
                <a:tc>
                  <a:txBody>
                    <a:bodyPr/>
                    <a:lstStyle/>
                    <a:p>
                      <a:pPr algn="l"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4 - 10 pm</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30</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$570.00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$29,640.00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8750278"/>
                  </a:ext>
                </a:extLst>
              </a:tr>
              <a:tr h="272723">
                <a:tc>
                  <a:txBody>
                    <a:bodyPr/>
                    <a:lstStyle/>
                    <a:p>
                      <a:pPr algn="r" fontAlgn="ctr"/>
                      <a:r>
                        <a:rPr lang="en-US" sz="1600" u="none" strike="noStrike">
                          <a:effectLst/>
                        </a:rPr>
                        <a:t>Saturday &amp; Sunday</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10 am - 6 pm</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16</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$608.00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$31,616.00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39377492"/>
                  </a:ext>
                </a:extLst>
              </a:tr>
              <a:tr h="272723">
                <a:tc>
                  <a:txBody>
                    <a:bodyPr/>
                    <a:lstStyle/>
                    <a:p>
                      <a:pPr algn="l"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b="1" u="none" strike="noStrike" dirty="0">
                          <a:effectLst/>
                        </a:rPr>
                        <a:t>Sub-Total</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b="1" u="none" strike="noStrike" dirty="0">
                          <a:effectLst/>
                        </a:rPr>
                        <a:t>$1,558.00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$81,016.00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1282090"/>
                  </a:ext>
                </a:extLst>
              </a:tr>
              <a:tr h="272723">
                <a:tc gridSpan="7">
                  <a:txBody>
                    <a:bodyPr/>
                    <a:lstStyle/>
                    <a:p>
                      <a:pPr algn="ctr" fontAlgn="ctr"/>
                      <a:r>
                        <a:rPr lang="en-US" sz="1600" u="none" strike="noStrike">
                          <a:effectLst/>
                        </a:rPr>
                        <a:t>Palmetto Bay Park</a:t>
                      </a:r>
                      <a:endParaRPr lang="en-US"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432157"/>
                  </a:ext>
                </a:extLst>
              </a:tr>
              <a:tr h="272723">
                <a:tc>
                  <a:txBody>
                    <a:bodyPr/>
                    <a:lstStyle/>
                    <a:p>
                      <a:pPr algn="r" fontAlgn="ctr"/>
                      <a:r>
                        <a:rPr lang="en-US" sz="1600" u="none" strike="noStrike">
                          <a:effectLst/>
                        </a:rPr>
                        <a:t>Monday - Friday</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5 - 10 pm</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25</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$475.00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$24,700.00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072855"/>
                  </a:ext>
                </a:extLst>
              </a:tr>
              <a:tr h="272723">
                <a:tc>
                  <a:txBody>
                    <a:bodyPr/>
                    <a:lstStyle/>
                    <a:p>
                      <a:pPr algn="r" fontAlgn="ctr"/>
                      <a:r>
                        <a:rPr lang="en-US" sz="1600" u="none" strike="noStrike">
                          <a:effectLst/>
                        </a:rPr>
                        <a:t>Saturday &amp; Sunday</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19</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9 am - 3 pm</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600" u="none" strike="noStrike">
                          <a:effectLst/>
                        </a:rPr>
                        <a:t>12</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u="none" strike="noStrike">
                          <a:effectLst/>
                        </a:rPr>
                        <a:t>$228.00 </a:t>
                      </a: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dirty="0">
                          <a:effectLst/>
                        </a:rPr>
                        <a:t>$11,856.00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567732"/>
                  </a:ext>
                </a:extLst>
              </a:tr>
              <a:tr h="272723">
                <a:tc>
                  <a:txBody>
                    <a:bodyPr/>
                    <a:lstStyle/>
                    <a:p>
                      <a:pPr algn="l"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b="1" u="none" strike="noStrike" dirty="0">
                          <a:effectLst/>
                        </a:rPr>
                        <a:t>Sub-Total</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600" b="1" u="none" strike="noStrike" dirty="0">
                          <a:effectLst/>
                        </a:rPr>
                        <a:t>$703.00 </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600" b="1" u="none" strike="noStrike">
                          <a:effectLst/>
                        </a:rPr>
                        <a:t>$36,556.00 </a:t>
                      </a:r>
                      <a:endParaRPr lang="en-US" sz="1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4277221"/>
                  </a:ext>
                </a:extLst>
              </a:tr>
              <a:tr h="535193">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Est. Total </a:t>
                      </a:r>
                    </a:p>
                    <a:p>
                      <a:pPr algn="r" fontAlgn="b"/>
                      <a:r>
                        <a:rPr lang="en-US" sz="1600" b="1" u="none" strike="noStrike" dirty="0">
                          <a:effectLst/>
                        </a:rPr>
                        <a:t>(both parks)</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$2,261.00 </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1" u="none" strike="noStrike" dirty="0">
                          <a:effectLst/>
                        </a:rPr>
                        <a:t>$117,572.00 </a:t>
                      </a:r>
                      <a:endParaRPr lang="en-US"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4854825"/>
                  </a:ext>
                </a:extLst>
              </a:tr>
            </a:tbl>
          </a:graphicData>
        </a:graphic>
      </p:graphicFrame>
      <p:sp>
        <p:nvSpPr>
          <p:cNvPr id="4" name="TextBox 3">
            <a:extLst>
              <a:ext uri="{FF2B5EF4-FFF2-40B4-BE49-F238E27FC236}">
                <a16:creationId xmlns:a16="http://schemas.microsoft.com/office/drawing/2014/main" id="{3B44EBE1-B614-4342-95EF-CCCB577A29B6}"/>
              </a:ext>
            </a:extLst>
          </p:cNvPr>
          <p:cNvSpPr txBox="1"/>
          <p:nvPr/>
        </p:nvSpPr>
        <p:spPr>
          <a:xfrm>
            <a:off x="331642" y="6406487"/>
            <a:ext cx="11408844" cy="307777"/>
          </a:xfrm>
          <a:prstGeom prst="rect">
            <a:avLst/>
          </a:prstGeom>
          <a:noFill/>
        </p:spPr>
        <p:txBody>
          <a:bodyPr wrap="square" rtlCol="0">
            <a:spAutoFit/>
          </a:bodyPr>
          <a:lstStyle/>
          <a:p>
            <a:r>
              <a:rPr lang="en-US" sz="1400" i="1" dirty="0"/>
              <a:t>Council Request:  park security options</a:t>
            </a:r>
          </a:p>
        </p:txBody>
      </p:sp>
    </p:spTree>
    <p:extLst>
      <p:ext uri="{BB962C8B-B14F-4D97-AF65-F5344CB8AC3E}">
        <p14:creationId xmlns:p14="http://schemas.microsoft.com/office/powerpoint/2010/main" val="99230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F08D-B6A3-4AE3-B1EE-2AA508E47685}"/>
              </a:ext>
            </a:extLst>
          </p:cNvPr>
          <p:cNvSpPr>
            <a:spLocks noGrp="1"/>
          </p:cNvSpPr>
          <p:nvPr>
            <p:ph type="title"/>
          </p:nvPr>
        </p:nvSpPr>
        <p:spPr/>
        <p:txBody>
          <a:bodyPr/>
          <a:lstStyle/>
          <a:p>
            <a:r>
              <a:rPr lang="en-US" dirty="0"/>
              <a:t>Park Security Service Options- Option 2</a:t>
            </a:r>
            <a:br>
              <a:rPr lang="en-US" dirty="0"/>
            </a:br>
            <a:r>
              <a:rPr lang="en-US" dirty="0"/>
              <a:t>Park Service Aide (PSA) Employees</a:t>
            </a:r>
          </a:p>
        </p:txBody>
      </p:sp>
      <p:sp>
        <p:nvSpPr>
          <p:cNvPr id="3" name="Slide Number Placeholder 2">
            <a:extLst>
              <a:ext uri="{FF2B5EF4-FFF2-40B4-BE49-F238E27FC236}">
                <a16:creationId xmlns:a16="http://schemas.microsoft.com/office/drawing/2014/main" id="{11774C24-43D8-46CE-BC47-73420A0830AC}"/>
              </a:ext>
            </a:extLst>
          </p:cNvPr>
          <p:cNvSpPr>
            <a:spLocks noGrp="1"/>
          </p:cNvSpPr>
          <p:nvPr>
            <p:ph type="sldNum" sz="quarter" idx="12"/>
          </p:nvPr>
        </p:nvSpPr>
        <p:spPr/>
        <p:txBody>
          <a:bodyPr/>
          <a:lstStyle/>
          <a:p>
            <a:fld id="{6D22F896-40B5-4ADD-8801-0D06FADFA095}" type="slidenum">
              <a:rPr lang="en-US" smtClean="0"/>
              <a:t>18</a:t>
            </a:fld>
            <a:endParaRPr lang="en-US" dirty="0"/>
          </a:p>
        </p:txBody>
      </p:sp>
      <p:graphicFrame>
        <p:nvGraphicFramePr>
          <p:cNvPr id="7" name="Table 6">
            <a:extLst>
              <a:ext uri="{FF2B5EF4-FFF2-40B4-BE49-F238E27FC236}">
                <a16:creationId xmlns:a16="http://schemas.microsoft.com/office/drawing/2014/main" id="{530AE087-B1E7-4D7D-A701-575035FE7D4F}"/>
              </a:ext>
            </a:extLst>
          </p:cNvPr>
          <p:cNvGraphicFramePr>
            <a:graphicFrameLocks noGrp="1"/>
          </p:cNvGraphicFramePr>
          <p:nvPr>
            <p:extLst>
              <p:ext uri="{D42A27DB-BD31-4B8C-83A1-F6EECF244321}">
                <p14:modId xmlns:p14="http://schemas.microsoft.com/office/powerpoint/2010/main" val="778613391"/>
              </p:ext>
            </p:extLst>
          </p:nvPr>
        </p:nvGraphicFramePr>
        <p:xfrm>
          <a:off x="810000" y="2015616"/>
          <a:ext cx="10721065" cy="4003325"/>
        </p:xfrm>
        <a:graphic>
          <a:graphicData uri="http://schemas.openxmlformats.org/drawingml/2006/table">
            <a:tbl>
              <a:tblPr firstRow="1" firstCol="1" lastRow="1">
                <a:tableStyleId>{5C22544A-7EE6-4342-B048-85BDC9FD1C3A}</a:tableStyleId>
              </a:tblPr>
              <a:tblGrid>
                <a:gridCol w="2325704">
                  <a:extLst>
                    <a:ext uri="{9D8B030D-6E8A-4147-A177-3AD203B41FA5}">
                      <a16:colId xmlns:a16="http://schemas.microsoft.com/office/drawing/2014/main" val="3699831840"/>
                    </a:ext>
                  </a:extLst>
                </a:gridCol>
                <a:gridCol w="978100">
                  <a:extLst>
                    <a:ext uri="{9D8B030D-6E8A-4147-A177-3AD203B41FA5}">
                      <a16:colId xmlns:a16="http://schemas.microsoft.com/office/drawing/2014/main" val="3976603451"/>
                    </a:ext>
                  </a:extLst>
                </a:gridCol>
                <a:gridCol w="1195456">
                  <a:extLst>
                    <a:ext uri="{9D8B030D-6E8A-4147-A177-3AD203B41FA5}">
                      <a16:colId xmlns:a16="http://schemas.microsoft.com/office/drawing/2014/main" val="1846970924"/>
                    </a:ext>
                  </a:extLst>
                </a:gridCol>
                <a:gridCol w="1608432">
                  <a:extLst>
                    <a:ext uri="{9D8B030D-6E8A-4147-A177-3AD203B41FA5}">
                      <a16:colId xmlns:a16="http://schemas.microsoft.com/office/drawing/2014/main" val="1517047964"/>
                    </a:ext>
                  </a:extLst>
                </a:gridCol>
                <a:gridCol w="1586696">
                  <a:extLst>
                    <a:ext uri="{9D8B030D-6E8A-4147-A177-3AD203B41FA5}">
                      <a16:colId xmlns:a16="http://schemas.microsoft.com/office/drawing/2014/main" val="3551627454"/>
                    </a:ext>
                  </a:extLst>
                </a:gridCol>
                <a:gridCol w="1412812">
                  <a:extLst>
                    <a:ext uri="{9D8B030D-6E8A-4147-A177-3AD203B41FA5}">
                      <a16:colId xmlns:a16="http://schemas.microsoft.com/office/drawing/2014/main" val="3718074363"/>
                    </a:ext>
                  </a:extLst>
                </a:gridCol>
                <a:gridCol w="1613865">
                  <a:extLst>
                    <a:ext uri="{9D8B030D-6E8A-4147-A177-3AD203B41FA5}">
                      <a16:colId xmlns:a16="http://schemas.microsoft.com/office/drawing/2014/main" val="327226086"/>
                    </a:ext>
                  </a:extLst>
                </a:gridCol>
              </a:tblGrid>
              <a:tr h="870305">
                <a:tc>
                  <a:txBody>
                    <a:bodyPr/>
                    <a:lstStyle/>
                    <a:p>
                      <a:pPr algn="ctr" fontAlgn="ct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of Staff</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Hourly Fee ($13 plus taxes)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Schedule (Hours)</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Total Hours Per Week</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Weekly Cost</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Annual Cost</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45219733"/>
                  </a:ext>
                </a:extLst>
              </a:tr>
              <a:tr h="226053">
                <a:tc gridSpan="7">
                  <a:txBody>
                    <a:bodyPr/>
                    <a:lstStyle/>
                    <a:p>
                      <a:pPr algn="ctr" fontAlgn="ctr"/>
                      <a:r>
                        <a:rPr lang="en-US" sz="1400" u="none" strike="noStrike" dirty="0">
                          <a:effectLst/>
                        </a:rPr>
                        <a:t>Coral Reef Park</a:t>
                      </a:r>
                      <a:endParaRPr lang="en-US"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370487"/>
                  </a:ext>
                </a:extLst>
              </a:tr>
              <a:tr h="226053">
                <a:tc>
                  <a:txBody>
                    <a:bodyPr/>
                    <a:lstStyle/>
                    <a:p>
                      <a:pPr algn="r" fontAlgn="ctr"/>
                      <a:r>
                        <a:rPr lang="en-US" sz="1400" u="none" strike="noStrike">
                          <a:effectLst/>
                        </a:rPr>
                        <a:t>Monday - Friday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4 - 8 pm</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$279.89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$14,554.28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3103587"/>
                  </a:ext>
                </a:extLst>
              </a:tr>
              <a:tr h="226053">
                <a:tc>
                  <a:txBody>
                    <a:bodyPr/>
                    <a:lstStyle/>
                    <a:p>
                      <a:pPr algn="l"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4 - 10 pm</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$419.84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$21,831.42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5912698"/>
                  </a:ext>
                </a:extLst>
              </a:tr>
              <a:tr h="226053">
                <a:tc>
                  <a:txBody>
                    <a:bodyPr/>
                    <a:lstStyle/>
                    <a:p>
                      <a:pPr algn="r" fontAlgn="ctr"/>
                      <a:r>
                        <a:rPr lang="en-US" sz="1400" u="none" strike="noStrike">
                          <a:effectLst/>
                        </a:rPr>
                        <a:t>Saturday &amp; Sunday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10 am - 6 pm</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$447.82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$23,286.85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2795087"/>
                  </a:ext>
                </a:extLst>
              </a:tr>
              <a:tr h="226053">
                <a:tc>
                  <a:txBody>
                    <a:bodyPr/>
                    <a:lstStyle/>
                    <a:p>
                      <a:pPr algn="l"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b="1" u="none" strike="noStrike" dirty="0">
                          <a:effectLst/>
                        </a:rPr>
                        <a:t>Sub-Total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b="1" u="none" strike="noStrike" dirty="0">
                          <a:effectLst/>
                        </a:rPr>
                        <a:t>$1,147.55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$59,672.55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1749398"/>
                  </a:ext>
                </a:extLst>
              </a:tr>
              <a:tr h="226053">
                <a:tc gridSpan="7">
                  <a:txBody>
                    <a:bodyPr/>
                    <a:lstStyle/>
                    <a:p>
                      <a:pPr algn="ctr" fontAlgn="ctr"/>
                      <a:r>
                        <a:rPr lang="en-US" sz="1400" u="none" strike="noStrike">
                          <a:effectLst/>
                        </a:rPr>
                        <a:t>Palmetto Bay Park</a:t>
                      </a:r>
                      <a:endParaRPr lang="en-US" sz="14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1450502"/>
                  </a:ext>
                </a:extLst>
              </a:tr>
              <a:tr h="226053">
                <a:tc>
                  <a:txBody>
                    <a:bodyPr/>
                    <a:lstStyle/>
                    <a:p>
                      <a:pPr algn="r" fontAlgn="ctr"/>
                      <a:r>
                        <a:rPr lang="en-US" sz="1400" u="none" strike="noStrike">
                          <a:effectLst/>
                        </a:rPr>
                        <a:t>Monday - Friday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5 - 10 pm</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$349.86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$18,192.85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7672999"/>
                  </a:ext>
                </a:extLst>
              </a:tr>
              <a:tr h="226053">
                <a:tc>
                  <a:txBody>
                    <a:bodyPr/>
                    <a:lstStyle/>
                    <a:p>
                      <a:pPr algn="r" fontAlgn="ctr"/>
                      <a:r>
                        <a:rPr lang="en-US" sz="1400" u="none" strike="noStrike">
                          <a:effectLst/>
                        </a:rPr>
                        <a:t>Saturday &amp; Sunday</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9 am - 3 pm</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u="none" strike="noStrike">
                          <a:effectLst/>
                        </a:rPr>
                        <a:t>$167.93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$8,732.57 </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6544235"/>
                  </a:ext>
                </a:extLst>
              </a:tr>
              <a:tr h="226053">
                <a:tc>
                  <a:txBody>
                    <a:bodyPr/>
                    <a:lstStyle/>
                    <a:p>
                      <a:pPr algn="l"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b="1" u="none" strike="noStrike" dirty="0">
                          <a:effectLst/>
                        </a:rPr>
                        <a:t>Sub-Total</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US" sz="1400" b="1" u="none" strike="noStrike" dirty="0">
                          <a:effectLst/>
                        </a:rPr>
                        <a:t>$517.80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a:effectLst/>
                        </a:rPr>
                        <a:t>$26,925.42 </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5587231"/>
                  </a:ext>
                </a:extLst>
              </a:tr>
              <a:tr h="409156">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Sub-Total </a:t>
                      </a:r>
                    </a:p>
                    <a:p>
                      <a:pPr algn="r" fontAlgn="b"/>
                      <a:r>
                        <a:rPr lang="en-US" sz="1400" b="1" u="none" strike="noStrike" dirty="0">
                          <a:effectLst/>
                        </a:rPr>
                        <a:t>(both parks)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$1,665.35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a:effectLst/>
                        </a:rPr>
                        <a:t>$86,597.97 </a:t>
                      </a:r>
                      <a:endParaRPr lang="en-US" sz="1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8589864"/>
                  </a:ext>
                </a:extLst>
              </a:tr>
              <a:tr h="22605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Uniforms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$940</a:t>
                      </a:r>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94615"/>
                  </a:ext>
                </a:extLst>
              </a:tr>
              <a:tr h="226053">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Est. Total (both parks &amp; uniforms)</a:t>
                      </a:r>
                      <a:endParaRPr lang="en-US"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r" fontAlgn="b"/>
                      <a:r>
                        <a:rPr lang="en-US" sz="1400" b="1" u="none" strike="noStrike" dirty="0">
                          <a:effectLst/>
                        </a:rPr>
                        <a:t>$87,537.97 </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r" fontAlgn="b"/>
                      <a:endParaRPr lang="en-US"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8039160"/>
                  </a:ext>
                </a:extLst>
              </a:tr>
            </a:tbl>
          </a:graphicData>
        </a:graphic>
      </p:graphicFrame>
    </p:spTree>
    <p:extLst>
      <p:ext uri="{BB962C8B-B14F-4D97-AF65-F5344CB8AC3E}">
        <p14:creationId xmlns:p14="http://schemas.microsoft.com/office/powerpoint/2010/main" val="39802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F08D-B6A3-4AE3-B1EE-2AA508E47685}"/>
              </a:ext>
            </a:extLst>
          </p:cNvPr>
          <p:cNvSpPr>
            <a:spLocks noGrp="1"/>
          </p:cNvSpPr>
          <p:nvPr>
            <p:ph type="title"/>
          </p:nvPr>
        </p:nvSpPr>
        <p:spPr/>
        <p:txBody>
          <a:bodyPr/>
          <a:lstStyle/>
          <a:p>
            <a:r>
              <a:rPr lang="en-US" dirty="0"/>
              <a:t>Park Security Service Options- Summary</a:t>
            </a:r>
          </a:p>
        </p:txBody>
      </p:sp>
      <p:sp>
        <p:nvSpPr>
          <p:cNvPr id="3" name="Slide Number Placeholder 2">
            <a:extLst>
              <a:ext uri="{FF2B5EF4-FFF2-40B4-BE49-F238E27FC236}">
                <a16:creationId xmlns:a16="http://schemas.microsoft.com/office/drawing/2014/main" id="{11774C24-43D8-46CE-BC47-73420A0830AC}"/>
              </a:ext>
            </a:extLst>
          </p:cNvPr>
          <p:cNvSpPr>
            <a:spLocks noGrp="1"/>
          </p:cNvSpPr>
          <p:nvPr>
            <p:ph type="sldNum" sz="quarter" idx="12"/>
          </p:nvPr>
        </p:nvSpPr>
        <p:spPr/>
        <p:txBody>
          <a:bodyPr/>
          <a:lstStyle/>
          <a:p>
            <a:fld id="{6D22F896-40B5-4ADD-8801-0D06FADFA095}" type="slidenum">
              <a:rPr lang="en-US" smtClean="0"/>
              <a:t>19</a:t>
            </a:fld>
            <a:endParaRPr lang="en-US" dirty="0"/>
          </a:p>
        </p:txBody>
      </p:sp>
      <p:graphicFrame>
        <p:nvGraphicFramePr>
          <p:cNvPr id="5" name="Table 4">
            <a:extLst>
              <a:ext uri="{FF2B5EF4-FFF2-40B4-BE49-F238E27FC236}">
                <a16:creationId xmlns:a16="http://schemas.microsoft.com/office/drawing/2014/main" id="{B7F60349-6520-465A-B5CA-47A698D14E1E}"/>
              </a:ext>
            </a:extLst>
          </p:cNvPr>
          <p:cNvGraphicFramePr>
            <a:graphicFrameLocks noGrp="1"/>
          </p:cNvGraphicFramePr>
          <p:nvPr>
            <p:extLst>
              <p:ext uri="{D42A27DB-BD31-4B8C-83A1-F6EECF244321}">
                <p14:modId xmlns:p14="http://schemas.microsoft.com/office/powerpoint/2010/main" val="1053370510"/>
              </p:ext>
            </p:extLst>
          </p:nvPr>
        </p:nvGraphicFramePr>
        <p:xfrm>
          <a:off x="439487" y="2205004"/>
          <a:ext cx="11101205" cy="1668096"/>
        </p:xfrm>
        <a:graphic>
          <a:graphicData uri="http://schemas.openxmlformats.org/drawingml/2006/table">
            <a:tbl>
              <a:tblPr>
                <a:tableStyleId>{5C22544A-7EE6-4342-B048-85BDC9FD1C3A}</a:tableStyleId>
              </a:tblPr>
              <a:tblGrid>
                <a:gridCol w="2005481">
                  <a:extLst>
                    <a:ext uri="{9D8B030D-6E8A-4147-A177-3AD203B41FA5}">
                      <a16:colId xmlns:a16="http://schemas.microsoft.com/office/drawing/2014/main" val="98233298"/>
                    </a:ext>
                  </a:extLst>
                </a:gridCol>
                <a:gridCol w="1515954">
                  <a:extLst>
                    <a:ext uri="{9D8B030D-6E8A-4147-A177-3AD203B41FA5}">
                      <a16:colId xmlns:a16="http://schemas.microsoft.com/office/drawing/2014/main" val="2123976976"/>
                    </a:ext>
                  </a:extLst>
                </a:gridCol>
                <a:gridCol w="1515954">
                  <a:extLst>
                    <a:ext uri="{9D8B030D-6E8A-4147-A177-3AD203B41FA5}">
                      <a16:colId xmlns:a16="http://schemas.microsoft.com/office/drawing/2014/main" val="761161295"/>
                    </a:ext>
                  </a:extLst>
                </a:gridCol>
                <a:gridCol w="1515954">
                  <a:extLst>
                    <a:ext uri="{9D8B030D-6E8A-4147-A177-3AD203B41FA5}">
                      <a16:colId xmlns:a16="http://schemas.microsoft.com/office/drawing/2014/main" val="2631783107"/>
                    </a:ext>
                  </a:extLst>
                </a:gridCol>
                <a:gridCol w="1515954">
                  <a:extLst>
                    <a:ext uri="{9D8B030D-6E8A-4147-A177-3AD203B41FA5}">
                      <a16:colId xmlns:a16="http://schemas.microsoft.com/office/drawing/2014/main" val="1791709892"/>
                    </a:ext>
                  </a:extLst>
                </a:gridCol>
                <a:gridCol w="1515954">
                  <a:extLst>
                    <a:ext uri="{9D8B030D-6E8A-4147-A177-3AD203B41FA5}">
                      <a16:colId xmlns:a16="http://schemas.microsoft.com/office/drawing/2014/main" val="334945731"/>
                    </a:ext>
                  </a:extLst>
                </a:gridCol>
                <a:gridCol w="1515954">
                  <a:extLst>
                    <a:ext uri="{9D8B030D-6E8A-4147-A177-3AD203B41FA5}">
                      <a16:colId xmlns:a16="http://schemas.microsoft.com/office/drawing/2014/main" val="1543721023"/>
                    </a:ext>
                  </a:extLst>
                </a:gridCol>
              </a:tblGrid>
              <a:tr h="336860">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b="1" u="none" strike="noStrike" dirty="0">
                          <a:effectLst/>
                        </a:rPr>
                        <a:t>Contracted Services</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hMerge="1">
                  <a:txBody>
                    <a:bodyPr/>
                    <a:lstStyle/>
                    <a:p>
                      <a:endParaRPr lang="en-US"/>
                    </a:p>
                  </a:txBody>
                  <a:tcPr/>
                </a:tc>
                <a:tc gridSpan="2">
                  <a:txBody>
                    <a:bodyPr/>
                    <a:lstStyle/>
                    <a:p>
                      <a:pPr algn="ctr" fontAlgn="b"/>
                      <a:r>
                        <a:rPr lang="en-US" sz="1400" b="1" u="none" strike="noStrike" dirty="0">
                          <a:effectLst/>
                        </a:rPr>
                        <a:t>Village Personnel</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400" b="1" u="none" strike="noStrike" dirty="0">
                          <a:effectLst/>
                        </a:rPr>
                        <a:t>Difference (Personnel v. Contract)</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525047413"/>
                  </a:ext>
                </a:extLst>
              </a:tr>
              <a:tr h="394431">
                <a:tc>
                  <a:txBody>
                    <a:bodyPr/>
                    <a:lstStyle/>
                    <a:p>
                      <a:pPr algn="ctr" fontAlgn="b"/>
                      <a:r>
                        <a:rPr lang="en-US" sz="1400" b="1" u="none" strike="noStrike">
                          <a:effectLst/>
                        </a:rPr>
                        <a:t>Facility</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Weekly Cost</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en-US" sz="1400" b="1" u="none" strike="noStrike" dirty="0">
                          <a:effectLst/>
                        </a:rPr>
                        <a:t>Annual Cost</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ctr" fontAlgn="b"/>
                      <a:r>
                        <a:rPr lang="en-US" sz="1400" b="1" u="none" strike="noStrike" dirty="0">
                          <a:effectLst/>
                        </a:rPr>
                        <a:t>Weekly Cost</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Annual Cost</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b="1" u="none" strike="noStrike" dirty="0">
                          <a:effectLst/>
                        </a:rPr>
                        <a:t>Weekly Dif.</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ctr" fontAlgn="b"/>
                      <a:r>
                        <a:rPr lang="en-US" sz="1400" b="1" u="none" strike="noStrike" dirty="0">
                          <a:effectLst/>
                        </a:rPr>
                        <a:t>Annual </a:t>
                      </a:r>
                      <a:r>
                        <a:rPr lang="en-US" sz="1400" b="1" u="none" strike="noStrike" dirty="0" err="1">
                          <a:effectLst/>
                        </a:rPr>
                        <a:t>Dif</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782813729"/>
                  </a:ext>
                </a:extLst>
              </a:tr>
              <a:tr h="197216">
                <a:tc>
                  <a:txBody>
                    <a:bodyPr/>
                    <a:lstStyle/>
                    <a:p>
                      <a:pPr algn="l" fontAlgn="b"/>
                      <a:r>
                        <a:rPr lang="en-US" sz="1400" u="none" strike="noStrike">
                          <a:effectLst/>
                        </a:rPr>
                        <a:t>Coral Reef Park</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$1,558.00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400" u="none" strike="noStrike" dirty="0">
                          <a:effectLst/>
                        </a:rPr>
                        <a:t>$81,016.00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400" u="none" strike="noStrike" dirty="0">
                          <a:effectLst/>
                        </a:rPr>
                        <a:t>$1,147.55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$59,672.55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($410.45)</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r" fontAlgn="b"/>
                      <a:r>
                        <a:rPr lang="en-US" sz="1400" u="none" strike="noStrike">
                          <a:effectLst/>
                        </a:rPr>
                        <a:t>($21,343.45)</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752478657"/>
                  </a:ext>
                </a:extLst>
              </a:tr>
              <a:tr h="356960">
                <a:tc>
                  <a:txBody>
                    <a:bodyPr/>
                    <a:lstStyle/>
                    <a:p>
                      <a:pPr algn="l" fontAlgn="b"/>
                      <a:r>
                        <a:rPr lang="en-US" sz="1400" u="none" strike="noStrike">
                          <a:effectLst/>
                        </a:rPr>
                        <a:t>Palmetto Bay Park</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$703.00 </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400" u="none" strike="noStrike">
                          <a:effectLst/>
                        </a:rPr>
                        <a:t>$36,556.00 </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400" u="none" strike="noStrike" dirty="0">
                          <a:effectLst/>
                        </a:rPr>
                        <a:t>$517.80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$26,925.42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($185.20)</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r" fontAlgn="b"/>
                      <a:r>
                        <a:rPr lang="en-US" sz="1400" u="none" strike="noStrike">
                          <a:effectLst/>
                        </a:rPr>
                        <a:t>($9,630.58)</a:t>
                      </a:r>
                      <a:endParaRPr lang="en-US" sz="1400" b="0" i="0" u="none" strike="noStrike">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3206495348"/>
                  </a:ext>
                </a:extLst>
              </a:tr>
              <a:tr h="356960">
                <a:tc>
                  <a:txBody>
                    <a:bodyPr/>
                    <a:lstStyle/>
                    <a:p>
                      <a:pPr algn="l" fontAlgn="b"/>
                      <a:r>
                        <a:rPr lang="en-US" sz="1400" b="1" u="none" strike="noStrike" dirty="0">
                          <a:effectLst/>
                        </a:rPr>
                        <a:t>TOTAL (both parks)</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$2,261.00 </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400" b="1" u="none" strike="noStrike" dirty="0">
                          <a:effectLst/>
                        </a:rPr>
                        <a:t>$117,572.00 </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4">
                        <a:lumMod val="40000"/>
                        <a:lumOff val="60000"/>
                      </a:schemeClr>
                    </a:solidFill>
                  </a:tcPr>
                </a:tc>
                <a:tc>
                  <a:txBody>
                    <a:bodyPr/>
                    <a:lstStyle/>
                    <a:p>
                      <a:pPr algn="r" fontAlgn="b"/>
                      <a:r>
                        <a:rPr lang="en-US" sz="1400" b="1" u="none" strike="noStrike" dirty="0">
                          <a:effectLst/>
                        </a:rPr>
                        <a:t>$1,665.35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$87,537.97 </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b="1" u="none" strike="noStrike" dirty="0">
                          <a:effectLst/>
                        </a:rPr>
                        <a:t>($595.65)</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tc>
                  <a:txBody>
                    <a:bodyPr/>
                    <a:lstStyle/>
                    <a:p>
                      <a:pPr algn="r" fontAlgn="b"/>
                      <a:r>
                        <a:rPr lang="en-US" sz="1400" b="1" u="none" strike="noStrike" dirty="0">
                          <a:effectLst/>
                        </a:rPr>
                        <a:t>($30,974.03)</a:t>
                      </a:r>
                      <a:endParaRPr lang="en-US" sz="1400" b="1" i="0" u="none" strike="noStrike" dirty="0">
                        <a:solidFill>
                          <a:srgbClr val="000000"/>
                        </a:solidFill>
                        <a:effectLst/>
                        <a:latin typeface="Calibri" panose="020F0502020204030204" pitchFamily="34" charset="0"/>
                      </a:endParaRPr>
                    </a:p>
                  </a:txBody>
                  <a:tcPr marL="9525" marR="9525" marT="9525" marB="0" anchor="b">
                    <a:solidFill>
                      <a:schemeClr val="accent2">
                        <a:lumMod val="40000"/>
                        <a:lumOff val="60000"/>
                      </a:schemeClr>
                    </a:solidFill>
                  </a:tcPr>
                </a:tc>
                <a:extLst>
                  <a:ext uri="{0D108BD9-81ED-4DB2-BD59-A6C34878D82A}">
                    <a16:rowId xmlns:a16="http://schemas.microsoft.com/office/drawing/2014/main" val="2010741916"/>
                  </a:ext>
                </a:extLst>
              </a:tr>
            </a:tbl>
          </a:graphicData>
        </a:graphic>
      </p:graphicFrame>
      <p:sp>
        <p:nvSpPr>
          <p:cNvPr id="4" name="TextBox 3">
            <a:extLst>
              <a:ext uri="{FF2B5EF4-FFF2-40B4-BE49-F238E27FC236}">
                <a16:creationId xmlns:a16="http://schemas.microsoft.com/office/drawing/2014/main" id="{D677C833-8073-421F-8B07-CC4E4F2372E0}"/>
              </a:ext>
            </a:extLst>
          </p:cNvPr>
          <p:cNvSpPr txBox="1"/>
          <p:nvPr/>
        </p:nvSpPr>
        <p:spPr>
          <a:xfrm>
            <a:off x="451514" y="3995678"/>
            <a:ext cx="10835317" cy="2862322"/>
          </a:xfrm>
          <a:prstGeom prst="rect">
            <a:avLst/>
          </a:prstGeom>
          <a:noFill/>
        </p:spPr>
        <p:txBody>
          <a:bodyPr wrap="square" rtlCol="0">
            <a:spAutoFit/>
          </a:bodyPr>
          <a:lstStyle/>
          <a:p>
            <a:pPr marL="0" marR="0">
              <a:spcBef>
                <a:spcPts val="0"/>
              </a:spcBef>
              <a:spcAft>
                <a:spcPts val="0"/>
              </a:spcAft>
            </a:pPr>
            <a:r>
              <a:rPr lang="en-US" sz="1200" b="1" u="sng" dirty="0">
                <a:effectLst/>
                <a:latin typeface="Century Gothic" panose="020B0502020202020204" pitchFamily="34" charset="0"/>
                <a:ea typeface="Calibri" panose="020F0502020204030204" pitchFamily="34" charset="0"/>
              </a:rPr>
              <a:t>Recommendation for Option #1- Contracted Services</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entury Gothic" panose="020B0502020202020204" pitchFamily="34" charset="0"/>
                <a:ea typeface="Times New Roman" panose="02020603050405020304" pitchFamily="18" charset="0"/>
              </a:rPr>
              <a:t>Hiring of our own Part-Time Parks Security Guards could possibly leave us at times vulnerable, as such positions usually come with a high turn-over rate. </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entury Gothic" panose="020B0502020202020204" pitchFamily="34" charset="0"/>
                <a:ea typeface="Times New Roman" panose="02020603050405020304" pitchFamily="18" charset="0"/>
              </a:rPr>
              <a:t>Such turn-overs would result in a void of needed security services during the time period necessary to re-fill position.</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entury Gothic" panose="020B0502020202020204" pitchFamily="34" charset="0"/>
                <a:ea typeface="Times New Roman" panose="02020603050405020304" pitchFamily="18" charset="0"/>
              </a:rPr>
              <a:t>This time period needed to hire and/or re-hire includes in-house costs of added staff time for processing request and subsequent interviews, advertising and background screening.</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entury Gothic" panose="020B0502020202020204" pitchFamily="34" charset="0"/>
                <a:ea typeface="Times New Roman" panose="02020603050405020304" pitchFamily="18" charset="0"/>
              </a:rPr>
              <a:t>In the event of a guard calling in sick and/or needing time off,  we wouldn’t have a readily available person to replace him/her vs the outsourced company simply assigning a replacement with no loss of services.  </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entury Gothic" panose="020B0502020202020204" pitchFamily="34" charset="0"/>
                <a:ea typeface="Times New Roman" panose="02020603050405020304" pitchFamily="18" charset="0"/>
              </a:rPr>
              <a:t>Should an outsourced guard fail to perform up to acceptable standards, we simply advise the outsourced company and they would be required to replace him/her; vs an in-house employee whereby we would be required to initiate termination and start the hiring process over again. </a:t>
            </a:r>
            <a:endParaRPr lang="en-US" sz="12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dirty="0">
                <a:effectLst/>
                <a:latin typeface="Century Gothic" panose="020B0502020202020204" pitchFamily="34" charset="0"/>
                <a:ea typeface="Times New Roman" panose="02020603050405020304" pitchFamily="18" charset="0"/>
              </a:rPr>
              <a:t>Subsequent to funding approval as part of the budget process, it would take at least three to four weeks to complete the hiring process and start assigning security boots on the ground; vs the ability of our security guard contractor (SFM) to have assigned guards on duty and ready to go with only a 48 hr. notice as per their existing contract </a:t>
            </a:r>
            <a:endParaRPr lang="en-US" sz="1200" dirty="0">
              <a:effectLst/>
              <a:latin typeface="Century Gothic" panose="020B0502020202020204" pitchFamily="34" charset="0"/>
              <a:ea typeface="Calibri" panose="020F0502020204030204" pitchFamily="34" charset="0"/>
            </a:endParaRPr>
          </a:p>
          <a:p>
            <a:endParaRPr lang="en-US" sz="1200" dirty="0">
              <a:latin typeface="Century Gothic" panose="020B0502020202020204" pitchFamily="34" charset="0"/>
            </a:endParaRPr>
          </a:p>
        </p:txBody>
      </p:sp>
    </p:spTree>
    <p:extLst>
      <p:ext uri="{BB962C8B-B14F-4D97-AF65-F5344CB8AC3E}">
        <p14:creationId xmlns:p14="http://schemas.microsoft.com/office/powerpoint/2010/main" val="405997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BE4A-29E2-47BF-9AEE-9091084BF007}"/>
              </a:ext>
            </a:extLst>
          </p:cNvPr>
          <p:cNvSpPr>
            <a:spLocks noGrp="1"/>
          </p:cNvSpPr>
          <p:nvPr>
            <p:ph type="title"/>
          </p:nvPr>
        </p:nvSpPr>
        <p:spPr>
          <a:xfrm>
            <a:off x="211756" y="-4275"/>
            <a:ext cx="11170241" cy="579508"/>
          </a:xfrm>
        </p:spPr>
        <p:txBody>
          <a:bodyPr/>
          <a:lstStyle/>
          <a:p>
            <a:r>
              <a:rPr lang="en-US" sz="3600" dirty="0"/>
              <a:t>Budget Summary – General Fund Revenues</a:t>
            </a:r>
          </a:p>
        </p:txBody>
      </p:sp>
      <p:sp>
        <p:nvSpPr>
          <p:cNvPr id="3" name="Slide Number Placeholder 2">
            <a:extLst>
              <a:ext uri="{FF2B5EF4-FFF2-40B4-BE49-F238E27FC236}">
                <a16:creationId xmlns:a16="http://schemas.microsoft.com/office/drawing/2014/main" id="{514585FC-204F-44C6-96E1-A3C69BB83C46}"/>
              </a:ext>
            </a:extLst>
          </p:cNvPr>
          <p:cNvSpPr>
            <a:spLocks noGrp="1"/>
          </p:cNvSpPr>
          <p:nvPr>
            <p:ph type="sldNum" sz="quarter" idx="12"/>
          </p:nvPr>
        </p:nvSpPr>
        <p:spPr>
          <a:xfrm>
            <a:off x="10753941" y="5800082"/>
            <a:ext cx="1062155" cy="490599"/>
          </a:xfrm>
        </p:spPr>
        <p:txBody>
          <a:bodyPr/>
          <a:lstStyle/>
          <a:p>
            <a:fld id="{6D22F896-40B5-4ADD-8801-0D06FADFA095}" type="slidenum">
              <a:rPr lang="en-US" smtClean="0">
                <a:solidFill>
                  <a:schemeClr val="tx1"/>
                </a:solidFill>
              </a:rPr>
              <a:t>2</a:t>
            </a:fld>
            <a:endParaRPr lang="en-US" dirty="0">
              <a:solidFill>
                <a:schemeClr val="tx1"/>
              </a:solidFill>
            </a:endParaRPr>
          </a:p>
        </p:txBody>
      </p:sp>
      <p:graphicFrame>
        <p:nvGraphicFramePr>
          <p:cNvPr id="5" name="Table 4">
            <a:extLst>
              <a:ext uri="{FF2B5EF4-FFF2-40B4-BE49-F238E27FC236}">
                <a16:creationId xmlns:a16="http://schemas.microsoft.com/office/drawing/2014/main" id="{A60A531B-47AD-4E74-9924-121395D89212}"/>
              </a:ext>
            </a:extLst>
          </p:cNvPr>
          <p:cNvGraphicFramePr>
            <a:graphicFrameLocks noGrp="1"/>
          </p:cNvGraphicFramePr>
          <p:nvPr>
            <p:extLst>
              <p:ext uri="{D42A27DB-BD31-4B8C-83A1-F6EECF244321}">
                <p14:modId xmlns:p14="http://schemas.microsoft.com/office/powerpoint/2010/main" val="2387302626"/>
              </p:ext>
            </p:extLst>
          </p:nvPr>
        </p:nvGraphicFramePr>
        <p:xfrm>
          <a:off x="375904" y="812618"/>
          <a:ext cx="11511293" cy="4296277"/>
        </p:xfrm>
        <a:graphic>
          <a:graphicData uri="http://schemas.openxmlformats.org/drawingml/2006/table">
            <a:tbl>
              <a:tblPr>
                <a:tableStyleId>{5C22544A-7EE6-4342-B048-85BDC9FD1C3A}</a:tableStyleId>
              </a:tblPr>
              <a:tblGrid>
                <a:gridCol w="2807186">
                  <a:extLst>
                    <a:ext uri="{9D8B030D-6E8A-4147-A177-3AD203B41FA5}">
                      <a16:colId xmlns:a16="http://schemas.microsoft.com/office/drawing/2014/main" val="971977435"/>
                    </a:ext>
                  </a:extLst>
                </a:gridCol>
                <a:gridCol w="1203603">
                  <a:extLst>
                    <a:ext uri="{9D8B030D-6E8A-4147-A177-3AD203B41FA5}">
                      <a16:colId xmlns:a16="http://schemas.microsoft.com/office/drawing/2014/main" val="4286870431"/>
                    </a:ext>
                  </a:extLst>
                </a:gridCol>
                <a:gridCol w="1203603">
                  <a:extLst>
                    <a:ext uri="{9D8B030D-6E8A-4147-A177-3AD203B41FA5}">
                      <a16:colId xmlns:a16="http://schemas.microsoft.com/office/drawing/2014/main" val="948039305"/>
                    </a:ext>
                  </a:extLst>
                </a:gridCol>
                <a:gridCol w="1203603">
                  <a:extLst>
                    <a:ext uri="{9D8B030D-6E8A-4147-A177-3AD203B41FA5}">
                      <a16:colId xmlns:a16="http://schemas.microsoft.com/office/drawing/2014/main" val="806129856"/>
                    </a:ext>
                  </a:extLst>
                </a:gridCol>
                <a:gridCol w="1203603">
                  <a:extLst>
                    <a:ext uri="{9D8B030D-6E8A-4147-A177-3AD203B41FA5}">
                      <a16:colId xmlns:a16="http://schemas.microsoft.com/office/drawing/2014/main" val="3196203088"/>
                    </a:ext>
                  </a:extLst>
                </a:gridCol>
                <a:gridCol w="1291673">
                  <a:extLst>
                    <a:ext uri="{9D8B030D-6E8A-4147-A177-3AD203B41FA5}">
                      <a16:colId xmlns:a16="http://schemas.microsoft.com/office/drawing/2014/main" val="2703175998"/>
                    </a:ext>
                  </a:extLst>
                </a:gridCol>
                <a:gridCol w="1394419">
                  <a:extLst>
                    <a:ext uri="{9D8B030D-6E8A-4147-A177-3AD203B41FA5}">
                      <a16:colId xmlns:a16="http://schemas.microsoft.com/office/drawing/2014/main" val="644547802"/>
                    </a:ext>
                  </a:extLst>
                </a:gridCol>
                <a:gridCol w="1203603">
                  <a:extLst>
                    <a:ext uri="{9D8B030D-6E8A-4147-A177-3AD203B41FA5}">
                      <a16:colId xmlns:a16="http://schemas.microsoft.com/office/drawing/2014/main" val="2437837690"/>
                    </a:ext>
                  </a:extLst>
                </a:gridCol>
              </a:tblGrid>
              <a:tr h="562984">
                <a:tc>
                  <a:txBody>
                    <a:bodyPr/>
                    <a:lstStyle/>
                    <a:p>
                      <a:pPr algn="ctr" fontAlgn="ctr"/>
                      <a:r>
                        <a:rPr lang="en-US" sz="1200" b="1" u="none" strike="noStrike" dirty="0">
                          <a:effectLst/>
                        </a:rPr>
                        <a:t>Description</a:t>
                      </a:r>
                      <a:endParaRPr lang="en-US" sz="1200" b="1" i="0" u="none" strike="noStrike" dirty="0">
                        <a:effectLst/>
                        <a:latin typeface="Century Gothic" panose="020B0502020202020204" pitchFamily="34" charset="0"/>
                      </a:endParaRPr>
                    </a:p>
                  </a:txBody>
                  <a:tcPr marL="8551" marR="8551" marT="8551" marB="0" anchor="ctr"/>
                </a:tc>
                <a:tc>
                  <a:txBody>
                    <a:bodyPr/>
                    <a:lstStyle/>
                    <a:p>
                      <a:pPr algn="ctr" fontAlgn="t"/>
                      <a:r>
                        <a:rPr lang="en-US" sz="1200" b="1" u="none" strike="noStrike" dirty="0">
                          <a:effectLst/>
                        </a:rPr>
                        <a:t> Actual </a:t>
                      </a:r>
                      <a:br>
                        <a:rPr lang="en-US" sz="1200" b="1" u="none" strike="noStrike" dirty="0">
                          <a:effectLst/>
                        </a:rPr>
                      </a:br>
                      <a:r>
                        <a:rPr lang="en-US" sz="1200" b="1" u="none" strike="noStrike" dirty="0">
                          <a:effectLst/>
                        </a:rPr>
                        <a:t>FY 2018-19 </a:t>
                      </a:r>
                      <a:endParaRPr lang="en-US" sz="1200" b="1" i="0" u="none" strike="noStrike" dirty="0">
                        <a:effectLst/>
                        <a:latin typeface="Century Gothic" panose="020B0502020202020204" pitchFamily="34" charset="0"/>
                      </a:endParaRPr>
                    </a:p>
                  </a:txBody>
                  <a:tcPr marL="8551" marR="8551" marT="8551" marB="0"/>
                </a:tc>
                <a:tc>
                  <a:txBody>
                    <a:bodyPr/>
                    <a:lstStyle/>
                    <a:p>
                      <a:pPr algn="ctr" fontAlgn="t"/>
                      <a:r>
                        <a:rPr lang="en-US" sz="1200" b="1" u="none" strike="noStrike" dirty="0">
                          <a:effectLst/>
                        </a:rPr>
                        <a:t> Adopted Budget</a:t>
                      </a:r>
                      <a:br>
                        <a:rPr lang="en-US" sz="1200" b="1" u="none" strike="noStrike" dirty="0">
                          <a:effectLst/>
                        </a:rPr>
                      </a:br>
                      <a:r>
                        <a:rPr lang="en-US" sz="1200" b="1" u="none" strike="noStrike" dirty="0">
                          <a:effectLst/>
                        </a:rPr>
                        <a:t>FY 2019-20 </a:t>
                      </a:r>
                      <a:endParaRPr lang="en-US" sz="1200" b="1" i="0" u="none" strike="noStrike" dirty="0">
                        <a:effectLst/>
                        <a:latin typeface="Century Gothic" panose="020B0502020202020204" pitchFamily="34" charset="0"/>
                      </a:endParaRPr>
                    </a:p>
                  </a:txBody>
                  <a:tcPr marL="8551" marR="8551" marT="8551" marB="0"/>
                </a:tc>
                <a:tc>
                  <a:txBody>
                    <a:bodyPr/>
                    <a:lstStyle/>
                    <a:p>
                      <a:pPr algn="ctr" fontAlgn="t"/>
                      <a:r>
                        <a:rPr lang="en-US" sz="1200" b="1" u="none" strike="noStrike" dirty="0">
                          <a:effectLst/>
                        </a:rPr>
                        <a:t> Estimated Final</a:t>
                      </a:r>
                      <a:br>
                        <a:rPr lang="en-US" sz="1200" b="1" u="none" strike="noStrike" dirty="0">
                          <a:effectLst/>
                        </a:rPr>
                      </a:br>
                      <a:r>
                        <a:rPr lang="en-US" sz="1200" b="1" u="none" strike="noStrike" dirty="0">
                          <a:effectLst/>
                        </a:rPr>
                        <a:t>FY 2019-20 </a:t>
                      </a:r>
                      <a:endParaRPr lang="en-US" sz="1200" b="1" i="0" u="none" strike="noStrike" dirty="0">
                        <a:effectLst/>
                        <a:latin typeface="Century Gothic" panose="020B0502020202020204" pitchFamily="34" charset="0"/>
                      </a:endParaRPr>
                    </a:p>
                  </a:txBody>
                  <a:tcPr marL="8551" marR="8551" marT="8551" marB="0"/>
                </a:tc>
                <a:tc>
                  <a:txBody>
                    <a:bodyPr/>
                    <a:lstStyle/>
                    <a:p>
                      <a:pPr algn="ctr" fontAlgn="t"/>
                      <a:r>
                        <a:rPr lang="en-US" sz="1200" b="1" u="none" strike="noStrike" dirty="0">
                          <a:effectLst/>
                        </a:rPr>
                        <a:t> Proposed Budget</a:t>
                      </a:r>
                      <a:br>
                        <a:rPr lang="en-US" sz="1200" b="1" u="none" strike="noStrike" dirty="0">
                          <a:effectLst/>
                        </a:rPr>
                      </a:br>
                      <a:r>
                        <a:rPr lang="en-US" sz="1200" b="1" u="none" strike="noStrike" dirty="0">
                          <a:effectLst/>
                        </a:rPr>
                        <a:t>FY 2020-21 </a:t>
                      </a:r>
                      <a:endParaRPr lang="en-US" sz="1200" b="1" i="0" u="none" strike="noStrike" dirty="0">
                        <a:effectLst/>
                        <a:latin typeface="Century Gothic" panose="020B0502020202020204" pitchFamily="34" charset="0"/>
                      </a:endParaRPr>
                    </a:p>
                  </a:txBody>
                  <a:tcPr marL="8551" marR="8551" marT="8551" marB="0"/>
                </a:tc>
                <a:tc>
                  <a:txBody>
                    <a:bodyPr/>
                    <a:lstStyle/>
                    <a:p>
                      <a:pPr algn="ctr" fontAlgn="t"/>
                      <a:r>
                        <a:rPr lang="en-US" sz="1200" b="1" u="none" strike="noStrike" dirty="0">
                          <a:effectLst/>
                        </a:rPr>
                        <a:t> Adjustments 1st Hearing </a:t>
                      </a:r>
                      <a:endParaRPr lang="en-US" sz="1200" b="1" i="0" u="none" strike="noStrike" dirty="0">
                        <a:effectLst/>
                        <a:latin typeface="Century Gothic" panose="020B0502020202020204" pitchFamily="34" charset="0"/>
                      </a:endParaRPr>
                    </a:p>
                  </a:txBody>
                  <a:tcPr marL="8551" marR="8551" marT="8551" marB="0"/>
                </a:tc>
                <a:tc>
                  <a:txBody>
                    <a:bodyPr/>
                    <a:lstStyle/>
                    <a:p>
                      <a:pPr algn="ctr" fontAlgn="t"/>
                      <a:r>
                        <a:rPr lang="en-US" sz="1200" b="1" u="none" strike="noStrike" dirty="0">
                          <a:effectLst/>
                        </a:rPr>
                        <a:t> Tentative Budget </a:t>
                      </a:r>
                      <a:br>
                        <a:rPr lang="en-US" sz="1200" b="1" u="none" strike="noStrike" dirty="0">
                          <a:effectLst/>
                        </a:rPr>
                      </a:br>
                      <a:r>
                        <a:rPr lang="en-US" sz="1200" b="1" u="none" strike="noStrike" dirty="0">
                          <a:effectLst/>
                        </a:rPr>
                        <a:t>FY 2020-21 </a:t>
                      </a:r>
                      <a:endParaRPr lang="en-US" sz="1200" b="1" i="0" u="none" strike="noStrike" dirty="0">
                        <a:effectLst/>
                        <a:latin typeface="Century Gothic" panose="020B0502020202020204" pitchFamily="34" charset="0"/>
                      </a:endParaRPr>
                    </a:p>
                  </a:txBody>
                  <a:tcPr marL="8551" marR="8551" marT="8551" marB="0"/>
                </a:tc>
                <a:tc>
                  <a:txBody>
                    <a:bodyPr/>
                    <a:lstStyle/>
                    <a:p>
                      <a:pPr algn="ctr" fontAlgn="ctr"/>
                      <a:r>
                        <a:rPr lang="en-US" sz="1200" b="1" u="none" strike="noStrike" dirty="0">
                          <a:effectLst/>
                        </a:rPr>
                        <a:t> Diff. (FY 20 Est. Final &amp; FY 21 Tent.) </a:t>
                      </a:r>
                      <a:endParaRPr lang="en-US" sz="1200" b="1"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3317588094"/>
                  </a:ext>
                </a:extLst>
              </a:tr>
              <a:tr h="241279">
                <a:tc>
                  <a:txBody>
                    <a:bodyPr/>
                    <a:lstStyle/>
                    <a:p>
                      <a:pPr algn="ctr" fontAlgn="ctr"/>
                      <a:r>
                        <a:rPr lang="en-US" sz="1200" b="1" u="none" strike="noStrike" dirty="0">
                          <a:effectLst/>
                        </a:rPr>
                        <a:t>BEGINNING GENERAL FUND BALANCE</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 11,102,456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 10,984,406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 10,583,083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9,745,162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9,745,162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 (837,921)</a:t>
                      </a:r>
                      <a:endParaRPr lang="en-US" sz="1200" b="1"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379261736"/>
                  </a:ext>
                </a:extLst>
              </a:tr>
              <a:tr h="176252">
                <a:tc gridSpan="8">
                  <a:txBody>
                    <a:bodyPr/>
                    <a:lstStyle/>
                    <a:p>
                      <a:pPr algn="ctr" fontAlgn="ctr"/>
                      <a:r>
                        <a:rPr lang="en-US" sz="1200" b="1" u="none" strike="noStrike" dirty="0">
                          <a:effectLst/>
                        </a:rPr>
                        <a:t>REVENUES</a:t>
                      </a:r>
                      <a:endParaRPr lang="en-US" sz="1200" b="1"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tc hMerge="1">
                  <a:txBody>
                    <a:bodyPr/>
                    <a:lstStyle/>
                    <a:p>
                      <a:pPr algn="r" fontAlgn="ctr"/>
                      <a:endParaRPr lang="en-US" sz="1200" b="1" i="0" u="none" strike="noStrike" dirty="0">
                        <a:effectLst/>
                        <a:latin typeface="Century Gothic" panose="020B0502020202020204" pitchFamily="34" charset="0"/>
                      </a:endParaRPr>
                    </a:p>
                  </a:txBody>
                  <a:tcPr marL="8551" marR="8551" marT="8551" marB="0" anchor="ctr"/>
                </a:tc>
                <a:tc hMerge="1">
                  <a:txBody>
                    <a:bodyPr/>
                    <a:lstStyle/>
                    <a:p>
                      <a:pPr algn="r" fontAlgn="ctr"/>
                      <a:endParaRPr lang="en-US" sz="1200" b="1" i="0" u="none" strike="noStrike" dirty="0">
                        <a:effectLst/>
                        <a:latin typeface="Century Gothic" panose="020B0502020202020204" pitchFamily="34" charset="0"/>
                      </a:endParaRPr>
                    </a:p>
                  </a:txBody>
                  <a:tcPr marL="8551" marR="8551" marT="8551" marB="0" anchor="ctr"/>
                </a:tc>
                <a:tc hMerge="1">
                  <a:txBody>
                    <a:bodyPr/>
                    <a:lstStyle/>
                    <a:p>
                      <a:pPr algn="r" fontAlgn="ctr"/>
                      <a:endParaRPr lang="en-US" sz="1200" b="1" i="0" u="none" strike="noStrike" dirty="0">
                        <a:effectLst/>
                        <a:latin typeface="Century Gothic" panose="020B0502020202020204" pitchFamily="34" charset="0"/>
                      </a:endParaRPr>
                    </a:p>
                  </a:txBody>
                  <a:tcPr marL="8551" marR="8551" marT="8551" marB="0" anchor="ctr"/>
                </a:tc>
                <a:tc hMerge="1">
                  <a:txBody>
                    <a:bodyPr/>
                    <a:lstStyle/>
                    <a:p>
                      <a:pPr algn="r" fontAlgn="ctr"/>
                      <a:endParaRPr lang="en-US" sz="1200" b="1" i="0" u="none" strike="noStrike" dirty="0">
                        <a:effectLst/>
                        <a:latin typeface="Century Gothic" panose="020B0502020202020204" pitchFamily="34" charset="0"/>
                      </a:endParaRPr>
                    </a:p>
                  </a:txBody>
                  <a:tcPr marL="8551" marR="8551" marT="8551" marB="0" anchor="ctr"/>
                </a:tc>
                <a:tc hMerge="1">
                  <a:txBody>
                    <a:bodyPr/>
                    <a:lstStyle/>
                    <a:p>
                      <a:pPr algn="r" fontAlgn="ctr"/>
                      <a:endParaRPr lang="en-US" sz="1200" b="1" i="0" u="none" strike="noStrike" dirty="0">
                        <a:effectLst/>
                        <a:latin typeface="Century Gothic" panose="020B0502020202020204" pitchFamily="34" charset="0"/>
                      </a:endParaRPr>
                    </a:p>
                  </a:txBody>
                  <a:tcPr marL="8551" marR="8551" marT="8551" marB="0" anchor="ctr"/>
                </a:tc>
                <a:tc hMerge="1">
                  <a:txBody>
                    <a:bodyPr/>
                    <a:lstStyle/>
                    <a:p>
                      <a:pPr algn="r" fontAlgn="ctr"/>
                      <a:endParaRPr lang="en-US" sz="1200" b="1" i="0" u="none" strike="noStrike" dirty="0">
                        <a:effectLst/>
                        <a:latin typeface="Century Gothic" panose="020B0502020202020204" pitchFamily="34" charset="0"/>
                      </a:endParaRPr>
                    </a:p>
                  </a:txBody>
                  <a:tcPr marL="8551" marR="8551" marT="8551" marB="0" anchor="ctr"/>
                </a:tc>
                <a:tc hMerge="1">
                  <a:txBody>
                    <a:bodyPr/>
                    <a:lstStyle/>
                    <a:p>
                      <a:pPr algn="r" fontAlgn="ctr"/>
                      <a:endParaRPr lang="en-US" sz="1200" b="1" i="0" u="none" strike="noStrike" dirty="0">
                        <a:effectLst/>
                        <a:latin typeface="Century Gothic" panose="020B0502020202020204" pitchFamily="34" charset="0"/>
                      </a:endParaRPr>
                    </a:p>
                  </a:txBody>
                  <a:tcPr marL="8551" marR="8551" marT="8551" marB="0" anchor="ctr"/>
                </a:tc>
                <a:extLst>
                  <a:ext uri="{0D108BD9-81ED-4DB2-BD59-A6C34878D82A}">
                    <a16:rowId xmlns:a16="http://schemas.microsoft.com/office/drawing/2014/main" val="2281767967"/>
                  </a:ext>
                </a:extLst>
              </a:tr>
              <a:tr h="187764">
                <a:tc>
                  <a:txBody>
                    <a:bodyPr/>
                    <a:lstStyle/>
                    <a:p>
                      <a:pPr algn="l" fontAlgn="b"/>
                      <a:r>
                        <a:rPr lang="en-US" sz="1100" u="none" strike="noStrike" dirty="0">
                          <a:effectLst/>
                        </a:rPr>
                        <a:t>Ad Valorem Taxes @ 2.2350 mills @ 95%</a:t>
                      </a:r>
                      <a:endParaRPr lang="en-US" sz="11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6,311,243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6,483,132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6,434,295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6,894,470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6,894,470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460,175 </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2179262238"/>
                  </a:ext>
                </a:extLst>
              </a:tr>
              <a:tr h="299589">
                <a:tc>
                  <a:txBody>
                    <a:bodyPr/>
                    <a:lstStyle/>
                    <a:p>
                      <a:pPr algn="l" fontAlgn="b"/>
                      <a:r>
                        <a:rPr lang="en-US" sz="1200" u="none" strike="noStrike">
                          <a:effectLst/>
                        </a:rPr>
                        <a:t>Utility Taxes</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3,408,468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3,320,000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3,195,000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3,130,000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3,130,000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      (65,000)</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2207510227"/>
                  </a:ext>
                </a:extLst>
              </a:tr>
              <a:tr h="299589">
                <a:tc>
                  <a:txBody>
                    <a:bodyPr/>
                    <a:lstStyle/>
                    <a:p>
                      <a:pPr algn="l" fontAlgn="b"/>
                      <a:r>
                        <a:rPr lang="en-US" sz="1200" u="none" strike="noStrike">
                          <a:effectLst/>
                        </a:rPr>
                        <a:t>Franchise Fees</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a:effectLst/>
                        </a:rPr>
                        <a:t>795,525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835,732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835,732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850,000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850,000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14,268 </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3801466550"/>
                  </a:ext>
                </a:extLst>
              </a:tr>
              <a:tr h="299589">
                <a:tc>
                  <a:txBody>
                    <a:bodyPr/>
                    <a:lstStyle/>
                    <a:p>
                      <a:pPr algn="l" fontAlgn="b"/>
                      <a:r>
                        <a:rPr lang="en-US" sz="1200" u="none" strike="noStrike">
                          <a:effectLst/>
                        </a:rPr>
                        <a:t>Licenses and Permits</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314,066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330,000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222,945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315,000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315,000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92,055 </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1648765130"/>
                  </a:ext>
                </a:extLst>
              </a:tr>
              <a:tr h="299589">
                <a:tc>
                  <a:txBody>
                    <a:bodyPr/>
                    <a:lstStyle/>
                    <a:p>
                      <a:pPr algn="l" fontAlgn="b"/>
                      <a:r>
                        <a:rPr lang="en-US" sz="1200" u="none" strike="noStrike">
                          <a:effectLst/>
                        </a:rPr>
                        <a:t>Intergovernmental Revenue</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2,385,311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2,414,000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2,153,127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1,904,000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1,904,000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     (249,127)</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3195971806"/>
                  </a:ext>
                </a:extLst>
              </a:tr>
              <a:tr h="299589">
                <a:tc>
                  <a:txBody>
                    <a:bodyPr/>
                    <a:lstStyle/>
                    <a:p>
                      <a:pPr algn="l" fontAlgn="b"/>
                      <a:r>
                        <a:rPr lang="en-US" sz="1200" u="none" strike="noStrike">
                          <a:effectLst/>
                        </a:rPr>
                        <a:t>Fines and Forfeitures</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394,402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217,500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230,866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108,500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108,500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   (122,366)</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243959941"/>
                  </a:ext>
                </a:extLst>
              </a:tr>
              <a:tr h="299589">
                <a:tc>
                  <a:txBody>
                    <a:bodyPr/>
                    <a:lstStyle/>
                    <a:p>
                      <a:pPr algn="l" fontAlgn="b"/>
                      <a:r>
                        <a:rPr lang="en-US" sz="1200" u="none" strike="noStrike">
                          <a:effectLst/>
                        </a:rPr>
                        <a:t>Charges for Services</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802,203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988,750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474,406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592,750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592,750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118,344 </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2988756182"/>
                  </a:ext>
                </a:extLst>
              </a:tr>
              <a:tr h="299589">
                <a:tc>
                  <a:txBody>
                    <a:bodyPr/>
                    <a:lstStyle/>
                    <a:p>
                      <a:pPr algn="l" fontAlgn="b"/>
                      <a:r>
                        <a:rPr lang="en-US" sz="1200" u="none" strike="noStrike">
                          <a:effectLst/>
                        </a:rPr>
                        <a:t>Interest Income</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63,449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50,000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50,000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    (10,000)</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2205522959"/>
                  </a:ext>
                </a:extLst>
              </a:tr>
              <a:tr h="299589">
                <a:tc>
                  <a:txBody>
                    <a:bodyPr/>
                    <a:lstStyle/>
                    <a:p>
                      <a:pPr algn="l" fontAlgn="b"/>
                      <a:r>
                        <a:rPr lang="en-US" sz="1200" u="none" strike="noStrike">
                          <a:effectLst/>
                        </a:rPr>
                        <a:t>Other </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551,309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609,980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447,271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363,980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363,980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      (83,291)</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3137525158"/>
                  </a:ext>
                </a:extLst>
              </a:tr>
              <a:tr h="176252">
                <a:tc>
                  <a:txBody>
                    <a:bodyPr/>
                    <a:lstStyle/>
                    <a:p>
                      <a:pPr algn="r" fontAlgn="ctr"/>
                      <a:r>
                        <a:rPr lang="en-US" sz="1200" b="1" u="none" strike="noStrike" dirty="0">
                          <a:effectLst/>
                        </a:rPr>
                        <a:t>TOTAL REVENUES</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15,025,976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15,259,094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14,053,642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14,208,700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14,208,700 </a:t>
                      </a:r>
                      <a:endParaRPr lang="en-US" sz="1200" b="1" i="0" u="none" strike="noStrike" dirty="0">
                        <a:effectLst/>
                        <a:latin typeface="Century Gothic" panose="020B0502020202020204" pitchFamily="34" charset="0"/>
                      </a:endParaRPr>
                    </a:p>
                  </a:txBody>
                  <a:tcPr marL="8551" marR="8551" marT="8551" marB="0" anchor="ctr"/>
                </a:tc>
                <a:tc>
                  <a:txBody>
                    <a:bodyPr/>
                    <a:lstStyle/>
                    <a:p>
                      <a:pPr algn="r" fontAlgn="ctr"/>
                      <a:r>
                        <a:rPr lang="en-US" sz="1200" b="1" u="none" strike="noStrike" dirty="0">
                          <a:effectLst/>
                        </a:rPr>
                        <a:t>   155,058 </a:t>
                      </a:r>
                      <a:endParaRPr lang="en-US" sz="1200" b="1"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2675101190"/>
                  </a:ext>
                </a:extLst>
              </a:tr>
              <a:tr h="231270">
                <a:tc>
                  <a:txBody>
                    <a:bodyPr/>
                    <a:lstStyle/>
                    <a:p>
                      <a:pPr algn="l" fontAlgn="b"/>
                      <a:r>
                        <a:rPr lang="en-US" sz="1200" u="none" strike="noStrike">
                          <a:effectLst/>
                        </a:rPr>
                        <a:t>Transfer from Fund Balance</a:t>
                      </a:r>
                      <a:endParaRPr lang="en-US" sz="1200" b="0" i="0" u="none" strike="noStrike">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837,921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1,563,269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71,000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b"/>
                      <a:r>
                        <a:rPr lang="en-US" sz="1200" u="none" strike="noStrike" dirty="0">
                          <a:effectLst/>
                        </a:rPr>
                        <a:t>1,634,269 </a:t>
                      </a:r>
                      <a:endParaRPr lang="en-US" sz="1200" b="0" i="0" u="none" strike="noStrike" dirty="0">
                        <a:effectLst/>
                        <a:latin typeface="Century Gothic" panose="020B0502020202020204" pitchFamily="34" charset="0"/>
                      </a:endParaRPr>
                    </a:p>
                  </a:txBody>
                  <a:tcPr marL="8551" marR="8551" marT="8551" marB="0" anchor="b"/>
                </a:tc>
                <a:tc>
                  <a:txBody>
                    <a:bodyPr/>
                    <a:lstStyle/>
                    <a:p>
                      <a:pPr algn="r" fontAlgn="ctr"/>
                      <a:r>
                        <a:rPr lang="en-US" sz="1200" u="none" strike="noStrike" dirty="0">
                          <a:effectLst/>
                        </a:rPr>
                        <a:t>796,348 </a:t>
                      </a:r>
                      <a:endParaRPr lang="en-US" sz="1200" b="0" i="0" u="none" strike="noStrike" dirty="0">
                        <a:effectLst/>
                        <a:latin typeface="Century Gothic" panose="020B0502020202020204" pitchFamily="34" charset="0"/>
                      </a:endParaRPr>
                    </a:p>
                  </a:txBody>
                  <a:tcPr marL="8551" marR="8551" marT="8551" marB="0" anchor="ctr">
                    <a:solidFill>
                      <a:schemeClr val="accent2">
                        <a:lumMod val="40000"/>
                        <a:lumOff val="60000"/>
                      </a:schemeClr>
                    </a:solidFill>
                  </a:tcPr>
                </a:tc>
                <a:extLst>
                  <a:ext uri="{0D108BD9-81ED-4DB2-BD59-A6C34878D82A}">
                    <a16:rowId xmlns:a16="http://schemas.microsoft.com/office/drawing/2014/main" val="742634223"/>
                  </a:ext>
                </a:extLst>
              </a:tr>
              <a:tr h="289739">
                <a:tc>
                  <a:txBody>
                    <a:bodyPr/>
                    <a:lstStyle/>
                    <a:p>
                      <a:pPr algn="r" fontAlgn="ctr"/>
                      <a:r>
                        <a:rPr lang="en-US" sz="1200" b="1" u="none" strike="noStrike" dirty="0">
                          <a:effectLst/>
                        </a:rPr>
                        <a:t>TOTAL SOURCES</a:t>
                      </a:r>
                      <a:endParaRPr lang="en-US" sz="1200" b="1" i="0" u="none" strike="noStrike" dirty="0">
                        <a:effectLst/>
                        <a:latin typeface="Century Gothic" panose="020B0502020202020204" pitchFamily="34" charset="0"/>
                      </a:endParaRPr>
                    </a:p>
                  </a:txBody>
                  <a:tcPr marL="8551" marR="8551" marT="8551" marB="0" anchor="b"/>
                </a:tc>
                <a:tc>
                  <a:txBody>
                    <a:bodyPr/>
                    <a:lstStyle/>
                    <a:p>
                      <a:pPr algn="r" fontAlgn="b"/>
                      <a:r>
                        <a:rPr lang="en-US" sz="1200" b="1" u="none" strike="noStrike" dirty="0">
                          <a:effectLst/>
                        </a:rPr>
                        <a:t>26,128,432 </a:t>
                      </a:r>
                      <a:endParaRPr lang="en-US" sz="1200" b="1" i="0" u="none" strike="noStrike" dirty="0">
                        <a:effectLst/>
                        <a:latin typeface="Century Gothic" panose="020B0502020202020204" pitchFamily="34" charset="0"/>
                      </a:endParaRPr>
                    </a:p>
                  </a:txBody>
                  <a:tcPr marL="8551" marR="8551" marT="8551" marB="0" anchor="b"/>
                </a:tc>
                <a:tc>
                  <a:txBody>
                    <a:bodyPr/>
                    <a:lstStyle/>
                    <a:p>
                      <a:pPr algn="r" fontAlgn="b"/>
                      <a:r>
                        <a:rPr lang="en-US" sz="1200" b="1" u="none" strike="noStrike" dirty="0">
                          <a:effectLst/>
                        </a:rPr>
                        <a:t> 26,243,500 </a:t>
                      </a:r>
                      <a:endParaRPr lang="en-US" sz="1200" b="1" i="0" u="none" strike="noStrike" dirty="0">
                        <a:effectLst/>
                        <a:latin typeface="Century Gothic" panose="020B0502020202020204" pitchFamily="34" charset="0"/>
                      </a:endParaRPr>
                    </a:p>
                  </a:txBody>
                  <a:tcPr marL="8551" marR="8551" marT="8551" marB="0" anchor="b"/>
                </a:tc>
                <a:tc>
                  <a:txBody>
                    <a:bodyPr/>
                    <a:lstStyle/>
                    <a:p>
                      <a:pPr algn="r" fontAlgn="b"/>
                      <a:r>
                        <a:rPr lang="en-US" sz="1200" b="1" u="none" strike="noStrike" dirty="0">
                          <a:effectLst/>
                        </a:rPr>
                        <a:t> 25,474,646 </a:t>
                      </a:r>
                      <a:endParaRPr lang="en-US" sz="1200" b="1" i="0" u="none" strike="noStrike" dirty="0">
                        <a:effectLst/>
                        <a:latin typeface="Century Gothic" panose="020B0502020202020204" pitchFamily="34" charset="0"/>
                      </a:endParaRPr>
                    </a:p>
                  </a:txBody>
                  <a:tcPr marL="8551" marR="8551" marT="8551" marB="0" anchor="b"/>
                </a:tc>
                <a:tc>
                  <a:txBody>
                    <a:bodyPr/>
                    <a:lstStyle/>
                    <a:p>
                      <a:pPr algn="r" fontAlgn="b"/>
                      <a:r>
                        <a:rPr lang="en-US" sz="1200" b="1" u="none" strike="noStrike" dirty="0">
                          <a:effectLst/>
                        </a:rPr>
                        <a:t>25,517,131 </a:t>
                      </a:r>
                      <a:endParaRPr lang="en-US" sz="1200" b="1" i="0" u="none" strike="noStrike" dirty="0">
                        <a:effectLst/>
                        <a:latin typeface="Century Gothic" panose="020B0502020202020204" pitchFamily="34" charset="0"/>
                      </a:endParaRPr>
                    </a:p>
                  </a:txBody>
                  <a:tcPr marL="8551" marR="8551" marT="8551" marB="0" anchor="b"/>
                </a:tc>
                <a:tc>
                  <a:txBody>
                    <a:bodyPr/>
                    <a:lstStyle/>
                    <a:p>
                      <a:pPr algn="r" fontAlgn="b"/>
                      <a:r>
                        <a:rPr lang="en-US" sz="1200" b="1" u="none" strike="noStrike" dirty="0">
                          <a:effectLst/>
                        </a:rPr>
                        <a:t> $               71,000 </a:t>
                      </a:r>
                      <a:endParaRPr lang="en-US" sz="1200" b="1" i="0" u="none" strike="noStrike" dirty="0">
                        <a:effectLst/>
                        <a:latin typeface="Century Gothic" panose="020B0502020202020204" pitchFamily="34" charset="0"/>
                      </a:endParaRPr>
                    </a:p>
                  </a:txBody>
                  <a:tcPr marL="8551" marR="8551" marT="8551" marB="0" anchor="b"/>
                </a:tc>
                <a:tc>
                  <a:txBody>
                    <a:bodyPr/>
                    <a:lstStyle/>
                    <a:p>
                      <a:pPr algn="r" fontAlgn="b"/>
                      <a:r>
                        <a:rPr lang="en-US" sz="1200" b="1" u="none" strike="noStrike" dirty="0">
                          <a:effectLst/>
                        </a:rPr>
                        <a:t> $           25,588,131 </a:t>
                      </a:r>
                      <a:endParaRPr lang="en-US" sz="1200" b="1" i="0" u="none" strike="noStrike" dirty="0">
                        <a:effectLst/>
                        <a:latin typeface="Century Gothic" panose="020B0502020202020204" pitchFamily="34" charset="0"/>
                      </a:endParaRPr>
                    </a:p>
                  </a:txBody>
                  <a:tcPr marL="8551" marR="8551" marT="8551" marB="0" anchor="b"/>
                </a:tc>
                <a:tc>
                  <a:txBody>
                    <a:bodyPr/>
                    <a:lstStyle/>
                    <a:p>
                      <a:pPr algn="r" fontAlgn="ctr"/>
                      <a:r>
                        <a:rPr lang="en-US" sz="1200" b="1" u="none" strike="noStrike" dirty="0">
                          <a:effectLst/>
                        </a:rPr>
                        <a:t>113,486 </a:t>
                      </a:r>
                      <a:endParaRPr lang="en-US" sz="1200" b="1" i="0" u="none" strike="noStrike" dirty="0">
                        <a:effectLst/>
                        <a:latin typeface="Century Gothic" panose="020B0502020202020204" pitchFamily="34" charset="0"/>
                      </a:endParaRPr>
                    </a:p>
                  </a:txBody>
                  <a:tcPr marL="8551" marR="8551" marT="8551" marB="0" anchor="b">
                    <a:solidFill>
                      <a:schemeClr val="accent2">
                        <a:lumMod val="40000"/>
                        <a:lumOff val="60000"/>
                      </a:schemeClr>
                    </a:solidFill>
                  </a:tcPr>
                </a:tc>
                <a:extLst>
                  <a:ext uri="{0D108BD9-81ED-4DB2-BD59-A6C34878D82A}">
                    <a16:rowId xmlns:a16="http://schemas.microsoft.com/office/drawing/2014/main" val="2922797727"/>
                  </a:ext>
                </a:extLst>
              </a:tr>
            </a:tbl>
          </a:graphicData>
        </a:graphic>
      </p:graphicFrame>
      <p:sp>
        <p:nvSpPr>
          <p:cNvPr id="7" name="TextBox 6">
            <a:extLst>
              <a:ext uri="{FF2B5EF4-FFF2-40B4-BE49-F238E27FC236}">
                <a16:creationId xmlns:a16="http://schemas.microsoft.com/office/drawing/2014/main" id="{B0C06C22-0581-43FA-8FBB-1AFAF44BF192}"/>
              </a:ext>
            </a:extLst>
          </p:cNvPr>
          <p:cNvSpPr txBox="1"/>
          <p:nvPr/>
        </p:nvSpPr>
        <p:spPr>
          <a:xfrm>
            <a:off x="375904" y="5234730"/>
            <a:ext cx="8038254" cy="923330"/>
          </a:xfrm>
          <a:prstGeom prst="rect">
            <a:avLst/>
          </a:prstGeom>
          <a:noFill/>
        </p:spPr>
        <p:txBody>
          <a:bodyPr wrap="square" rtlCol="0">
            <a:spAutoFit/>
          </a:bodyPr>
          <a:lstStyle/>
          <a:p>
            <a:r>
              <a:rPr lang="en-US" dirty="0"/>
              <a:t>Adjustments Following First Hearing:</a:t>
            </a:r>
          </a:p>
          <a:p>
            <a:pPr marL="285750" indent="-285750">
              <a:buFont typeface="Arial" panose="020B0604020202020204" pitchFamily="34" charset="0"/>
              <a:buChar char="•"/>
            </a:pPr>
            <a:r>
              <a:rPr lang="en-US" dirty="0"/>
              <a:t>$71,000 – Transfer to cover difference in operating expenses (detailed on next slide)</a:t>
            </a:r>
          </a:p>
        </p:txBody>
      </p:sp>
    </p:spTree>
    <p:extLst>
      <p:ext uri="{BB962C8B-B14F-4D97-AF65-F5344CB8AC3E}">
        <p14:creationId xmlns:p14="http://schemas.microsoft.com/office/powerpoint/2010/main" val="391264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F53A-EF91-4F86-B8A0-515C44E39380}"/>
              </a:ext>
            </a:extLst>
          </p:cNvPr>
          <p:cNvSpPr>
            <a:spLocks noGrp="1"/>
          </p:cNvSpPr>
          <p:nvPr>
            <p:ph type="title"/>
          </p:nvPr>
        </p:nvSpPr>
        <p:spPr/>
        <p:txBody>
          <a:bodyPr/>
          <a:lstStyle/>
          <a:p>
            <a:r>
              <a:rPr lang="en-US" dirty="0"/>
              <a:t>Revenue Source Descriptions</a:t>
            </a:r>
          </a:p>
        </p:txBody>
      </p:sp>
      <p:sp>
        <p:nvSpPr>
          <p:cNvPr id="3" name="Slide Number Placeholder 2">
            <a:extLst>
              <a:ext uri="{FF2B5EF4-FFF2-40B4-BE49-F238E27FC236}">
                <a16:creationId xmlns:a16="http://schemas.microsoft.com/office/drawing/2014/main" id="{A08533B1-38F4-4516-B7B1-F9A09C0C2ECD}"/>
              </a:ext>
            </a:extLst>
          </p:cNvPr>
          <p:cNvSpPr>
            <a:spLocks noGrp="1"/>
          </p:cNvSpPr>
          <p:nvPr>
            <p:ph type="sldNum" sz="quarter" idx="12"/>
          </p:nvPr>
        </p:nvSpPr>
        <p:spPr/>
        <p:txBody>
          <a:bodyPr/>
          <a:lstStyle/>
          <a:p>
            <a:fld id="{6D22F896-40B5-4ADD-8801-0D06FADFA095}" type="slidenum">
              <a:rPr lang="en-US" smtClean="0"/>
              <a:t>20</a:t>
            </a:fld>
            <a:endParaRPr lang="en-US" dirty="0"/>
          </a:p>
        </p:txBody>
      </p:sp>
      <p:sp>
        <p:nvSpPr>
          <p:cNvPr id="4" name="TextBox 3">
            <a:extLst>
              <a:ext uri="{FF2B5EF4-FFF2-40B4-BE49-F238E27FC236}">
                <a16:creationId xmlns:a16="http://schemas.microsoft.com/office/drawing/2014/main" id="{4FBDD2FB-C9CB-40B9-B70D-72E88092AA4C}"/>
              </a:ext>
            </a:extLst>
          </p:cNvPr>
          <p:cNvSpPr txBox="1"/>
          <p:nvPr/>
        </p:nvSpPr>
        <p:spPr>
          <a:xfrm>
            <a:off x="257547" y="2212169"/>
            <a:ext cx="11934453" cy="4752583"/>
          </a:xfrm>
          <a:prstGeom prst="rect">
            <a:avLst/>
          </a:prstGeom>
          <a:noFill/>
        </p:spPr>
        <p:txBody>
          <a:bodyPr wrap="square" rtlCol="0">
            <a:spAutoFit/>
          </a:bodyPr>
          <a:lstStyle/>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AD VALOREM</a:t>
            </a:r>
            <a:r>
              <a:rPr lang="en-US" sz="1400" dirty="0">
                <a:effectLst/>
                <a:latin typeface="Century Gothic" panose="020B0502020202020204" pitchFamily="34" charset="0"/>
                <a:ea typeface="Times New Roman" panose="02020603050405020304" pitchFamily="18" charset="0"/>
              </a:rPr>
              <a:t>	:  Ad Valorem or property taxes are the taxes received from Miami Dade Property appraiser based upon the property’s assessed value and the millage set by the Village</a:t>
            </a:r>
          </a:p>
          <a:p>
            <a:pPr marL="0" marR="0">
              <a:lnSpc>
                <a:spcPts val="640"/>
              </a:lnSpc>
              <a:spcBef>
                <a:spcPts val="0"/>
              </a:spcBef>
              <a:spcAft>
                <a:spcPts val="0"/>
              </a:spcAft>
            </a:pPr>
            <a:r>
              <a:rPr lang="en-US" sz="1400" dirty="0">
                <a:effectLst/>
                <a:latin typeface="Century Gothic" panose="020B0502020202020204" pitchFamily="34" charset="0"/>
                <a:ea typeface="Times New Roman" panose="02020603050405020304" pitchFamily="18" charset="0"/>
              </a:rPr>
              <a:t> </a:t>
            </a:r>
          </a:p>
          <a:p>
            <a:pPr marL="0" marR="0">
              <a:lnSpc>
                <a:spcPts val="645"/>
              </a:lnSpc>
              <a:spcBef>
                <a:spcPts val="0"/>
              </a:spcBef>
              <a:spcAft>
                <a:spcPts val="0"/>
              </a:spcAft>
              <a:tabLst>
                <a:tab pos="8458200" algn="l"/>
              </a:tabLst>
            </a:pPr>
            <a:r>
              <a:rPr lang="en-US" sz="1400" dirty="0">
                <a:effectLst/>
                <a:latin typeface="Century Gothic" panose="020B0502020202020204" pitchFamily="34" charset="0"/>
                <a:ea typeface="Times New Roman" panose="02020603050405020304" pitchFamily="18" charset="0"/>
              </a:rPr>
              <a:t>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UTILITY SERVICE TAXES</a:t>
            </a:r>
            <a:r>
              <a:rPr lang="en-US" sz="1400" dirty="0">
                <a:effectLst/>
                <a:latin typeface="Century Gothic" panose="020B0502020202020204" pitchFamily="34" charset="0"/>
                <a:ea typeface="Times New Roman" panose="02020603050405020304" pitchFamily="18" charset="0"/>
              </a:rPr>
              <a:t>:  	Utility Service Taxes are taxes authorized by Florida Statute 166.231 (A) and is derived from a 10% levy on each customer electric, water and liquid gas bill. Communication Service Taxes is also included in the category, it is a 5.72% fee for communication services such as cable, telephone and mobile communication it is collected by the State and allocated to the Municipalities based on the address of the service. As a result of the Internet Tax Freedom Act of 2007, the internet is no longer taxable. </a:t>
            </a:r>
          </a:p>
          <a:p>
            <a:pPr marL="0" marR="0">
              <a:lnSpc>
                <a:spcPts val="640"/>
              </a:lnSpc>
              <a:spcBef>
                <a:spcPts val="0"/>
              </a:spcBef>
              <a:spcAft>
                <a:spcPts val="0"/>
              </a:spcAft>
            </a:pPr>
            <a:r>
              <a:rPr lang="en-US" sz="1400" dirty="0">
                <a:effectLst/>
                <a:latin typeface="Century Gothic" panose="020B0502020202020204" pitchFamily="34" charset="0"/>
                <a:ea typeface="Times New Roman" panose="02020603050405020304" pitchFamily="18" charset="0"/>
              </a:rPr>
              <a:t> </a:t>
            </a:r>
          </a:p>
          <a:p>
            <a:pPr marL="0" marR="0">
              <a:lnSpc>
                <a:spcPts val="645"/>
              </a:lnSpc>
              <a:spcBef>
                <a:spcPts val="0"/>
              </a:spcBef>
              <a:spcAft>
                <a:spcPts val="0"/>
              </a:spcAft>
              <a:tabLst>
                <a:tab pos="8458200" algn="l"/>
              </a:tabLst>
            </a:pPr>
            <a:r>
              <a:rPr lang="en-US" sz="1400" dirty="0">
                <a:effectLst/>
                <a:latin typeface="Century Gothic" panose="020B0502020202020204" pitchFamily="34" charset="0"/>
                <a:ea typeface="Times New Roman" panose="02020603050405020304" pitchFamily="18" charset="0"/>
              </a:rPr>
              <a:t>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FRANCHISE FEES</a:t>
            </a:r>
            <a:r>
              <a:rPr lang="en-US" sz="1400" dirty="0">
                <a:effectLst/>
                <a:latin typeface="Century Gothic" panose="020B0502020202020204" pitchFamily="34" charset="0"/>
                <a:ea typeface="Times New Roman" panose="02020603050405020304" pitchFamily="18" charset="0"/>
              </a:rPr>
              <a:t>:  	Franchise fee revenue for electricity is generated from electricity sales within Palmetto Bay at the current rate of 3.5%, which took effect June 1, 2020 and is set to be reduced to .05% on December 31, 2022. Prior to June 1 the Village received an allocation from Miami-Dade County as we were a part of the County wide franchise agreement with FPL.</a:t>
            </a:r>
          </a:p>
          <a:p>
            <a:pPr marL="0" marR="0">
              <a:lnSpc>
                <a:spcPts val="640"/>
              </a:lnSpc>
              <a:spcBef>
                <a:spcPts val="0"/>
              </a:spcBef>
              <a:spcAft>
                <a:spcPts val="0"/>
              </a:spcAft>
            </a:pPr>
            <a:r>
              <a:rPr lang="en-US" sz="1400" dirty="0">
                <a:effectLst/>
                <a:latin typeface="Century Gothic" panose="020B0502020202020204" pitchFamily="34" charset="0"/>
                <a:ea typeface="Times New Roman" panose="02020603050405020304" pitchFamily="18" charset="0"/>
              </a:rPr>
              <a:t>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endParaRPr lang="en-US" sz="1400" dirty="0">
              <a:latin typeface="Century Gothic" panose="020B0502020202020204" pitchFamily="34" charset="0"/>
              <a:ea typeface="Times New Roman" panose="02020603050405020304" pitchFamily="18" charset="0"/>
            </a:endParaRP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LICENSES AND PERMITS</a:t>
            </a:r>
            <a:r>
              <a:rPr lang="en-US" sz="1400" dirty="0">
                <a:effectLst/>
                <a:latin typeface="Century Gothic" panose="020B0502020202020204" pitchFamily="34" charset="0"/>
                <a:ea typeface="Times New Roman" panose="02020603050405020304" pitchFamily="18" charset="0"/>
              </a:rPr>
              <a:t>:  	Licenses and Permit Fees are the plan review fees charged by the Planning and Zoning department, Business licenses, Side-Walk Café Permits and Golf cart registrations</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endParaRPr lang="en-US" sz="1400" dirty="0">
              <a:effectLst/>
              <a:latin typeface="Century Gothic" panose="020B0502020202020204" pitchFamily="34" charset="0"/>
              <a:ea typeface="Times New Roman" panose="02020603050405020304" pitchFamily="18" charset="0"/>
            </a:endParaRPr>
          </a:p>
          <a:p>
            <a:pPr marL="0" marR="0">
              <a:lnSpc>
                <a:spcPts val="645"/>
              </a:lnSpc>
              <a:spcBef>
                <a:spcPts val="0"/>
              </a:spcBef>
              <a:spcAft>
                <a:spcPts val="0"/>
              </a:spcAft>
              <a:tabLst>
                <a:tab pos="8458200" algn="l"/>
              </a:tabLst>
            </a:pPr>
            <a:r>
              <a:rPr lang="en-US" sz="1400" dirty="0">
                <a:effectLst/>
                <a:latin typeface="Century Gothic" panose="020B0502020202020204" pitchFamily="34" charset="0"/>
                <a:ea typeface="Times New Roman" panose="02020603050405020304" pitchFamily="18" charset="0"/>
              </a:rPr>
              <a:t>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INTERGOVERNMENTAL REVENUE</a:t>
            </a:r>
            <a:r>
              <a:rPr lang="en-US" sz="1400" dirty="0">
                <a:effectLst/>
                <a:latin typeface="Century Gothic" panose="020B0502020202020204" pitchFamily="34" charset="0"/>
                <a:ea typeface="Times New Roman" panose="02020603050405020304" pitchFamily="18" charset="0"/>
              </a:rPr>
              <a:t>:  	State Shared revenues is mainly Sales Tax receipts allocated from the State, based on population.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endParaRPr lang="en-US" sz="1400" dirty="0">
              <a:latin typeface="Century Gothic" panose="020B0502020202020204" pitchFamily="34" charset="0"/>
              <a:ea typeface="Times New Roman" panose="02020603050405020304" pitchFamily="18" charset="0"/>
            </a:endParaRP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FINES AND FOREITURES</a:t>
            </a:r>
            <a:r>
              <a:rPr lang="en-US" sz="1400" dirty="0">
                <a:effectLst/>
                <a:latin typeface="Century Gothic" panose="020B0502020202020204" pitchFamily="34" charset="0"/>
                <a:ea typeface="Times New Roman" panose="02020603050405020304" pitchFamily="18" charset="0"/>
              </a:rPr>
              <a:t>:  	Fines and Forfeitures are receipts from traffic ticket allocation from Miami Dade and Village code violations.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endParaRPr lang="en-US" sz="1400" dirty="0">
              <a:latin typeface="Century Gothic" panose="020B0502020202020204" pitchFamily="34" charset="0"/>
              <a:ea typeface="Times New Roman" panose="02020603050405020304" pitchFamily="18" charset="0"/>
            </a:endParaRP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CHARGES FOR SERVICES</a:t>
            </a:r>
          </a:p>
          <a:p>
            <a:pPr marL="0" marR="0">
              <a:lnSpc>
                <a:spcPts val="1080"/>
              </a:lnSpc>
              <a:spcBef>
                <a:spcPts val="0"/>
              </a:spcBef>
              <a:spcAft>
                <a:spcPts val="0"/>
              </a:spcAft>
              <a:tabLst>
                <a:tab pos="349885" algn="l"/>
                <a:tab pos="3819525" algn="r"/>
                <a:tab pos="4953000" algn="r"/>
                <a:tab pos="6096000" algn="r"/>
                <a:tab pos="7239000" algn="r"/>
                <a:tab pos="8382000" algn="r"/>
              </a:tabLst>
            </a:pPr>
            <a:r>
              <a:rPr lang="en-US" sz="1400" dirty="0">
                <a:effectLst/>
                <a:latin typeface="Century Gothic" panose="020B0502020202020204" pitchFamily="34" charset="0"/>
                <a:ea typeface="Times New Roman" panose="02020603050405020304" pitchFamily="18" charset="0"/>
              </a:rPr>
              <a:t>	</a:t>
            </a:r>
            <a:r>
              <a:rPr lang="en-US" sz="1400" b="1" dirty="0">
                <a:effectLst/>
                <a:latin typeface="Century Gothic" panose="020B0502020202020204" pitchFamily="34" charset="0"/>
                <a:ea typeface="Times New Roman" panose="02020603050405020304" pitchFamily="18" charset="0"/>
              </a:rPr>
              <a:t>PASSPORT SERVICES</a:t>
            </a:r>
            <a:r>
              <a:rPr lang="en-US" sz="1400" dirty="0">
                <a:effectLst/>
                <a:latin typeface="Century Gothic" panose="020B0502020202020204" pitchFamily="34" charset="0"/>
                <a:ea typeface="Times New Roman" panose="02020603050405020304" pitchFamily="18" charset="0"/>
              </a:rPr>
              <a:t>:  Passport Services is a new service for the Village started mid-2019 for passport renewal applications.</a:t>
            </a:r>
          </a:p>
          <a:p>
            <a:pPr marL="0" marR="0">
              <a:lnSpc>
                <a:spcPts val="1080"/>
              </a:lnSpc>
              <a:spcBef>
                <a:spcPts val="0"/>
              </a:spcBef>
              <a:spcAft>
                <a:spcPts val="0"/>
              </a:spcAft>
              <a:tabLst>
                <a:tab pos="349885" algn="l"/>
                <a:tab pos="3819525" algn="r"/>
                <a:tab pos="4953000" algn="r"/>
                <a:tab pos="6096000" algn="r"/>
                <a:tab pos="7239000" algn="r"/>
                <a:tab pos="8382000" algn="r"/>
              </a:tabLst>
            </a:pPr>
            <a:r>
              <a:rPr lang="en-US" sz="1400" dirty="0">
                <a:latin typeface="Century Gothic" panose="020B0502020202020204" pitchFamily="34" charset="0"/>
                <a:ea typeface="Times New Roman" panose="02020603050405020304" pitchFamily="18" charset="0"/>
              </a:rPr>
              <a:t>	</a:t>
            </a:r>
            <a:r>
              <a:rPr lang="en-US" sz="1400" b="1" dirty="0">
                <a:effectLst/>
                <a:latin typeface="Century Gothic" panose="020B0502020202020204" pitchFamily="34" charset="0"/>
                <a:ea typeface="Times New Roman" panose="02020603050405020304" pitchFamily="18" charset="0"/>
              </a:rPr>
              <a:t>PUBLIC SAFETY</a:t>
            </a:r>
            <a:r>
              <a:rPr lang="en-US" sz="1400" dirty="0">
                <a:effectLst/>
                <a:latin typeface="Century Gothic" panose="020B0502020202020204" pitchFamily="34" charset="0"/>
                <a:ea typeface="Times New Roman" panose="02020603050405020304" pitchFamily="18" charset="0"/>
              </a:rPr>
              <a:t>:  Public Safety are services performed by the Village’s policing unit, such as finger prints and back ground check.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dirty="0">
                <a:latin typeface="Century Gothic" panose="020B0502020202020204" pitchFamily="34" charset="0"/>
                <a:ea typeface="Times New Roman" panose="02020603050405020304" pitchFamily="18" charset="0"/>
              </a:rPr>
              <a:t>	</a:t>
            </a:r>
            <a:r>
              <a:rPr lang="en-US" sz="1400" b="1" dirty="0">
                <a:effectLst/>
                <a:latin typeface="Century Gothic" panose="020B0502020202020204" pitchFamily="34" charset="0"/>
                <a:ea typeface="Times New Roman" panose="02020603050405020304" pitchFamily="18" charset="0"/>
              </a:rPr>
              <a:t>PARK RENTALS</a:t>
            </a:r>
            <a:r>
              <a:rPr lang="en-US" sz="1400" dirty="0">
                <a:effectLst/>
                <a:latin typeface="Century Gothic" panose="020B0502020202020204" pitchFamily="34" charset="0"/>
                <a:ea typeface="Times New Roman" panose="02020603050405020304" pitchFamily="18" charset="0"/>
              </a:rPr>
              <a:t>:  Park rentals receipts are fees for park rentals and services at our various parks including Thalatta.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endParaRPr lang="en-US" sz="1400" dirty="0">
              <a:latin typeface="Century Gothic" panose="020B0502020202020204" pitchFamily="34" charset="0"/>
              <a:ea typeface="Times New Roman" panose="02020603050405020304" pitchFamily="18" charset="0"/>
            </a:endParaRP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INTEREST INCOME</a:t>
            </a:r>
            <a:r>
              <a:rPr lang="en-US" sz="1400" dirty="0">
                <a:effectLst/>
                <a:latin typeface="Century Gothic" panose="020B0502020202020204" pitchFamily="34" charset="0"/>
                <a:ea typeface="Times New Roman" panose="02020603050405020304" pitchFamily="18" charset="0"/>
              </a:rPr>
              <a:t>:  	Interest income is income from deposits at the bank.</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endParaRPr lang="en-US" sz="1400" dirty="0">
              <a:latin typeface="Century Gothic" panose="020B0502020202020204" pitchFamily="34" charset="0"/>
              <a:ea typeface="Times New Roman" panose="02020603050405020304" pitchFamily="18" charset="0"/>
            </a:endParaRP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b="1" dirty="0">
                <a:effectLst/>
                <a:latin typeface="Century Gothic" panose="020B0502020202020204" pitchFamily="34" charset="0"/>
                <a:ea typeface="Times New Roman" panose="02020603050405020304" pitchFamily="18" charset="0"/>
              </a:rPr>
              <a:t>OTHER MISCELLANEOUS REVENUES</a:t>
            </a:r>
            <a:r>
              <a:rPr lang="en-US" sz="1400" dirty="0">
                <a:effectLst/>
                <a:latin typeface="Century Gothic" panose="020B0502020202020204" pitchFamily="34" charset="0"/>
                <a:ea typeface="Times New Roman" panose="02020603050405020304" pitchFamily="18" charset="0"/>
              </a:rPr>
              <a:t>:  Miscellaneous Revenues are receipts from, sponsorships, utility reimbursements for the library, convenience fees, Library rent, Building department rent and miscellaneous fees such as for photo copying and public records. </a:t>
            </a:r>
          </a:p>
          <a:p>
            <a:pPr marL="0" marR="0">
              <a:lnSpc>
                <a:spcPts val="500"/>
              </a:lnSpc>
              <a:spcBef>
                <a:spcPts val="0"/>
              </a:spcBef>
              <a:spcAft>
                <a:spcPts val="0"/>
              </a:spcAft>
              <a:tabLst>
                <a:tab pos="8458200" algn="l"/>
              </a:tabLst>
            </a:pPr>
            <a:r>
              <a:rPr lang="en-US" sz="1400" dirty="0">
                <a:effectLst/>
                <a:latin typeface="Century Gothic" panose="020B0502020202020204" pitchFamily="34" charset="0"/>
                <a:ea typeface="Times New Roman" panose="02020603050405020304" pitchFamily="18" charset="0"/>
              </a:rPr>
              <a:t>	</a:t>
            </a:r>
          </a:p>
          <a:p>
            <a:pPr marL="0" marR="0">
              <a:lnSpc>
                <a:spcPts val="1080"/>
              </a:lnSpc>
              <a:spcBef>
                <a:spcPts val="0"/>
              </a:spcBef>
              <a:spcAft>
                <a:spcPts val="0"/>
              </a:spcAft>
              <a:tabLst>
                <a:tab pos="349885" algn="l"/>
                <a:tab pos="762000" algn="l"/>
                <a:tab pos="3810000" algn="r"/>
                <a:tab pos="4953000" algn="r"/>
                <a:tab pos="6096000" algn="r"/>
                <a:tab pos="7239000" algn="r"/>
                <a:tab pos="8382000" algn="r"/>
              </a:tabLst>
            </a:pPr>
            <a:r>
              <a:rPr lang="en-US" sz="1400" dirty="0">
                <a:effectLst/>
                <a:latin typeface="Century Gothic" panose="020B0502020202020204" pitchFamily="34" charset="0"/>
                <a:ea typeface="Times New Roman" panose="02020603050405020304" pitchFamily="18" charset="0"/>
              </a:rPr>
              <a:t>	</a:t>
            </a:r>
          </a:p>
          <a:p>
            <a:endParaRPr lang="en-US" sz="1400" dirty="0">
              <a:latin typeface="Century Gothic" panose="020B0502020202020204" pitchFamily="34" charset="0"/>
            </a:endParaRPr>
          </a:p>
        </p:txBody>
      </p:sp>
    </p:spTree>
    <p:extLst>
      <p:ext uri="{BB962C8B-B14F-4D97-AF65-F5344CB8AC3E}">
        <p14:creationId xmlns:p14="http://schemas.microsoft.com/office/powerpoint/2010/main" val="2100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61C822-44B0-4DE7-848E-8F267ADD7B70}"/>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pPr>
              <a:lnSpc>
                <a:spcPct val="90000"/>
              </a:lnSpc>
            </a:pPr>
            <a:r>
              <a:rPr lang="en-US" sz="3200" dirty="0">
                <a:solidFill>
                  <a:srgbClr val="FFFFFF"/>
                </a:solidFill>
              </a:rPr>
              <a:t>General Fund Revenue History</a:t>
            </a:r>
            <a:endParaRPr lang="en-US" sz="3200" i="1" dirty="0">
              <a:solidFill>
                <a:srgbClr val="FFFFFF"/>
              </a:solidFill>
            </a:endParaRPr>
          </a:p>
        </p:txBody>
      </p:sp>
      <p:pic>
        <p:nvPicPr>
          <p:cNvPr id="7" name="Picture 6">
            <a:extLst>
              <a:ext uri="{FF2B5EF4-FFF2-40B4-BE49-F238E27FC236}">
                <a16:creationId xmlns:a16="http://schemas.microsoft.com/office/drawing/2014/main" id="{07F0106A-27A4-40F1-9969-C3AF04BB0551}"/>
              </a:ext>
            </a:extLst>
          </p:cNvPr>
          <p:cNvPicPr>
            <a:picLocks noChangeAspect="1"/>
          </p:cNvPicPr>
          <p:nvPr/>
        </p:nvPicPr>
        <p:blipFill>
          <a:blip r:embed="rId2"/>
          <a:stretch>
            <a:fillRect/>
          </a:stretch>
        </p:blipFill>
        <p:spPr>
          <a:xfrm>
            <a:off x="451514" y="2349499"/>
            <a:ext cx="11170559" cy="3691864"/>
          </a:xfrm>
          <a:prstGeom prst="roundRect">
            <a:avLst>
              <a:gd name="adj" fmla="val 3876"/>
            </a:avLst>
          </a:prstGeom>
          <a:ln>
            <a:solidFill>
              <a:schemeClr val="accent1"/>
            </a:solidFill>
          </a:ln>
          <a:effectLst/>
        </p:spPr>
      </p:pic>
      <p:sp>
        <p:nvSpPr>
          <p:cNvPr id="3" name="Slide Number Placeholder 2">
            <a:extLst>
              <a:ext uri="{FF2B5EF4-FFF2-40B4-BE49-F238E27FC236}">
                <a16:creationId xmlns:a16="http://schemas.microsoft.com/office/drawing/2014/main" id="{83432933-DFA6-4F1B-A201-44561A54B4A1}"/>
              </a:ext>
            </a:extLst>
          </p:cNvPr>
          <p:cNvSpPr>
            <a:spLocks noGrp="1"/>
          </p:cNvSpPr>
          <p:nvPr>
            <p:ph type="sldNum" sz="quarter" idx="12"/>
          </p:nvPr>
        </p:nvSpPr>
        <p:spPr>
          <a:xfrm>
            <a:off x="10678331" y="6096419"/>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21</a:t>
            </a:fld>
            <a:endParaRPr lang="en-US"/>
          </a:p>
        </p:txBody>
      </p:sp>
      <p:sp>
        <p:nvSpPr>
          <p:cNvPr id="4" name="TextBox 3">
            <a:extLst>
              <a:ext uri="{FF2B5EF4-FFF2-40B4-BE49-F238E27FC236}">
                <a16:creationId xmlns:a16="http://schemas.microsoft.com/office/drawing/2014/main" id="{D3867794-3A99-45BC-BC41-F3265E4D83DC}"/>
              </a:ext>
            </a:extLst>
          </p:cNvPr>
          <p:cNvSpPr txBox="1"/>
          <p:nvPr/>
        </p:nvSpPr>
        <p:spPr>
          <a:xfrm>
            <a:off x="331642" y="6406487"/>
            <a:ext cx="11408844" cy="307777"/>
          </a:xfrm>
          <a:prstGeom prst="rect">
            <a:avLst/>
          </a:prstGeom>
          <a:noFill/>
        </p:spPr>
        <p:txBody>
          <a:bodyPr wrap="square" rtlCol="0">
            <a:spAutoFit/>
          </a:bodyPr>
          <a:lstStyle/>
          <a:p>
            <a:r>
              <a:rPr lang="en-US" sz="1400" i="1" dirty="0"/>
              <a:t>Council Request:  GF Revenues including FY 2020-21</a:t>
            </a:r>
          </a:p>
        </p:txBody>
      </p:sp>
    </p:spTree>
    <p:extLst>
      <p:ext uri="{BB962C8B-B14F-4D97-AF65-F5344CB8AC3E}">
        <p14:creationId xmlns:p14="http://schemas.microsoft.com/office/powerpoint/2010/main" val="2569956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61C822-44B0-4DE7-848E-8F267ADD7B70}"/>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r>
              <a:rPr lang="en-US" sz="3200">
                <a:solidFill>
                  <a:srgbClr val="FFFFFF"/>
                </a:solidFill>
              </a:rPr>
              <a:t>General Fund Revenue History</a:t>
            </a:r>
            <a:endParaRPr lang="en-US" sz="3200" i="1">
              <a:solidFill>
                <a:srgbClr val="FFFFFF"/>
              </a:solidFill>
            </a:endParaRPr>
          </a:p>
        </p:txBody>
      </p:sp>
      <p:pic>
        <p:nvPicPr>
          <p:cNvPr id="4" name="Picture 3">
            <a:extLst>
              <a:ext uri="{FF2B5EF4-FFF2-40B4-BE49-F238E27FC236}">
                <a16:creationId xmlns:a16="http://schemas.microsoft.com/office/drawing/2014/main" id="{E2E57A13-4EA9-4067-9A5C-1A2075AEE0BC}"/>
              </a:ext>
            </a:extLst>
          </p:cNvPr>
          <p:cNvPicPr>
            <a:picLocks noChangeAspect="1"/>
          </p:cNvPicPr>
          <p:nvPr/>
        </p:nvPicPr>
        <p:blipFill>
          <a:blip r:embed="rId2"/>
          <a:stretch>
            <a:fillRect/>
          </a:stretch>
        </p:blipFill>
        <p:spPr>
          <a:xfrm>
            <a:off x="273534" y="2185988"/>
            <a:ext cx="11466951" cy="3855375"/>
          </a:xfrm>
          <a:prstGeom prst="roundRect">
            <a:avLst>
              <a:gd name="adj" fmla="val 3876"/>
            </a:avLst>
          </a:prstGeom>
          <a:ln>
            <a:solidFill>
              <a:schemeClr val="accent1"/>
            </a:solidFill>
          </a:ln>
          <a:effectLst/>
        </p:spPr>
      </p:pic>
      <p:sp>
        <p:nvSpPr>
          <p:cNvPr id="3" name="Slide Number Placeholder 2">
            <a:extLst>
              <a:ext uri="{FF2B5EF4-FFF2-40B4-BE49-F238E27FC236}">
                <a16:creationId xmlns:a16="http://schemas.microsoft.com/office/drawing/2014/main" id="{83432933-DFA6-4F1B-A201-44561A54B4A1}"/>
              </a:ext>
            </a:extLst>
          </p:cNvPr>
          <p:cNvSpPr>
            <a:spLocks noGrp="1"/>
          </p:cNvSpPr>
          <p:nvPr>
            <p:ph type="sldNum" sz="quarter" idx="12"/>
          </p:nvPr>
        </p:nvSpPr>
        <p:spPr>
          <a:xfrm>
            <a:off x="10678331" y="6096419"/>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22</a:t>
            </a:fld>
            <a:endParaRPr lang="en-US"/>
          </a:p>
        </p:txBody>
      </p:sp>
    </p:spTree>
    <p:extLst>
      <p:ext uri="{BB962C8B-B14F-4D97-AF65-F5344CB8AC3E}">
        <p14:creationId xmlns:p14="http://schemas.microsoft.com/office/powerpoint/2010/main" val="4023686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61C822-44B0-4DE7-848E-8F267ADD7B70}"/>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pPr>
              <a:lnSpc>
                <a:spcPct val="90000"/>
              </a:lnSpc>
            </a:pPr>
            <a:r>
              <a:rPr lang="en-US" sz="2800" dirty="0">
                <a:solidFill>
                  <a:srgbClr val="FFFFFF"/>
                </a:solidFill>
              </a:rPr>
              <a:t>General Fund Revenue History</a:t>
            </a:r>
            <a:endParaRPr lang="en-US" sz="2500" i="1" dirty="0">
              <a:solidFill>
                <a:srgbClr val="FFFFFF"/>
              </a:solidFill>
            </a:endParaRPr>
          </a:p>
        </p:txBody>
      </p:sp>
      <p:pic>
        <p:nvPicPr>
          <p:cNvPr id="5" name="Picture 4">
            <a:extLst>
              <a:ext uri="{FF2B5EF4-FFF2-40B4-BE49-F238E27FC236}">
                <a16:creationId xmlns:a16="http://schemas.microsoft.com/office/drawing/2014/main" id="{4C636336-062E-4ED4-835C-1E75C62E0BB6}"/>
              </a:ext>
            </a:extLst>
          </p:cNvPr>
          <p:cNvPicPr>
            <a:picLocks noChangeAspect="1"/>
          </p:cNvPicPr>
          <p:nvPr/>
        </p:nvPicPr>
        <p:blipFill>
          <a:blip r:embed="rId2"/>
          <a:stretch>
            <a:fillRect/>
          </a:stretch>
        </p:blipFill>
        <p:spPr>
          <a:xfrm>
            <a:off x="451513" y="1993305"/>
            <a:ext cx="10705845" cy="4692721"/>
          </a:xfrm>
          <a:prstGeom prst="roundRect">
            <a:avLst>
              <a:gd name="adj" fmla="val 3876"/>
            </a:avLst>
          </a:prstGeom>
          <a:ln>
            <a:solidFill>
              <a:schemeClr val="accent1"/>
            </a:solidFill>
          </a:ln>
          <a:effectLst/>
        </p:spPr>
      </p:pic>
      <p:sp>
        <p:nvSpPr>
          <p:cNvPr id="3" name="Slide Number Placeholder 2">
            <a:extLst>
              <a:ext uri="{FF2B5EF4-FFF2-40B4-BE49-F238E27FC236}">
                <a16:creationId xmlns:a16="http://schemas.microsoft.com/office/drawing/2014/main" id="{83432933-DFA6-4F1B-A201-44561A54B4A1}"/>
              </a:ext>
            </a:extLst>
          </p:cNvPr>
          <p:cNvSpPr>
            <a:spLocks noGrp="1"/>
          </p:cNvSpPr>
          <p:nvPr>
            <p:ph type="sldNum" sz="quarter" idx="12"/>
          </p:nvPr>
        </p:nvSpPr>
        <p:spPr>
          <a:xfrm>
            <a:off x="10678331" y="6096419"/>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23</a:t>
            </a:fld>
            <a:endParaRPr lang="en-US"/>
          </a:p>
        </p:txBody>
      </p:sp>
    </p:spTree>
    <p:extLst>
      <p:ext uri="{BB962C8B-B14F-4D97-AF65-F5344CB8AC3E}">
        <p14:creationId xmlns:p14="http://schemas.microsoft.com/office/powerpoint/2010/main" val="2113752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61C822-44B0-4DE7-848E-8F267ADD7B70}"/>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pPr>
              <a:lnSpc>
                <a:spcPct val="90000"/>
              </a:lnSpc>
            </a:pPr>
            <a:r>
              <a:rPr lang="en-US" sz="2800" dirty="0">
                <a:solidFill>
                  <a:srgbClr val="FFFFFF"/>
                </a:solidFill>
              </a:rPr>
              <a:t>General Fund Revenue History</a:t>
            </a:r>
            <a:endParaRPr lang="en-US" sz="2500" i="1" dirty="0">
              <a:solidFill>
                <a:srgbClr val="FFFFFF"/>
              </a:solidFill>
            </a:endParaRPr>
          </a:p>
        </p:txBody>
      </p:sp>
      <p:pic>
        <p:nvPicPr>
          <p:cNvPr id="5" name="Picture 4">
            <a:extLst>
              <a:ext uri="{FF2B5EF4-FFF2-40B4-BE49-F238E27FC236}">
                <a16:creationId xmlns:a16="http://schemas.microsoft.com/office/drawing/2014/main" id="{AF14586A-0031-4AF7-93CB-E4E17BC7096C}"/>
              </a:ext>
            </a:extLst>
          </p:cNvPr>
          <p:cNvPicPr>
            <a:picLocks noChangeAspect="1"/>
          </p:cNvPicPr>
          <p:nvPr/>
        </p:nvPicPr>
        <p:blipFill>
          <a:blip r:embed="rId2"/>
          <a:stretch>
            <a:fillRect/>
          </a:stretch>
        </p:blipFill>
        <p:spPr>
          <a:xfrm>
            <a:off x="451514" y="2185988"/>
            <a:ext cx="10286346" cy="4516816"/>
          </a:xfrm>
          <a:prstGeom prst="roundRect">
            <a:avLst>
              <a:gd name="adj" fmla="val 3876"/>
            </a:avLst>
          </a:prstGeom>
          <a:ln>
            <a:solidFill>
              <a:schemeClr val="accent1"/>
            </a:solidFill>
          </a:ln>
          <a:effectLst/>
        </p:spPr>
      </p:pic>
      <p:sp>
        <p:nvSpPr>
          <p:cNvPr id="3" name="Slide Number Placeholder 2">
            <a:extLst>
              <a:ext uri="{FF2B5EF4-FFF2-40B4-BE49-F238E27FC236}">
                <a16:creationId xmlns:a16="http://schemas.microsoft.com/office/drawing/2014/main" id="{83432933-DFA6-4F1B-A201-44561A54B4A1}"/>
              </a:ext>
            </a:extLst>
          </p:cNvPr>
          <p:cNvSpPr>
            <a:spLocks noGrp="1"/>
          </p:cNvSpPr>
          <p:nvPr>
            <p:ph type="sldNum" sz="quarter" idx="12"/>
          </p:nvPr>
        </p:nvSpPr>
        <p:spPr>
          <a:xfrm>
            <a:off x="10678331" y="6096419"/>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24</a:t>
            </a:fld>
            <a:endParaRPr lang="en-US"/>
          </a:p>
        </p:txBody>
      </p:sp>
    </p:spTree>
    <p:extLst>
      <p:ext uri="{BB962C8B-B14F-4D97-AF65-F5344CB8AC3E}">
        <p14:creationId xmlns:p14="http://schemas.microsoft.com/office/powerpoint/2010/main" val="624129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61C822-44B0-4DE7-848E-8F267ADD7B70}"/>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pPr>
              <a:lnSpc>
                <a:spcPct val="90000"/>
              </a:lnSpc>
            </a:pPr>
            <a:r>
              <a:rPr lang="en-US" sz="2800" dirty="0">
                <a:solidFill>
                  <a:srgbClr val="FFFFFF"/>
                </a:solidFill>
              </a:rPr>
              <a:t>General Fund Revenue History</a:t>
            </a:r>
            <a:endParaRPr lang="en-US" sz="2500" i="1" dirty="0">
              <a:solidFill>
                <a:srgbClr val="FFFFFF"/>
              </a:solidFill>
            </a:endParaRPr>
          </a:p>
        </p:txBody>
      </p:sp>
      <p:pic>
        <p:nvPicPr>
          <p:cNvPr id="5" name="Picture 4">
            <a:extLst>
              <a:ext uri="{FF2B5EF4-FFF2-40B4-BE49-F238E27FC236}">
                <a16:creationId xmlns:a16="http://schemas.microsoft.com/office/drawing/2014/main" id="{179F629A-192F-4C47-AA6E-1F2477557C8E}"/>
              </a:ext>
            </a:extLst>
          </p:cNvPr>
          <p:cNvPicPr>
            <a:picLocks noChangeAspect="1"/>
          </p:cNvPicPr>
          <p:nvPr/>
        </p:nvPicPr>
        <p:blipFill>
          <a:blip r:embed="rId2"/>
          <a:stretch>
            <a:fillRect/>
          </a:stretch>
        </p:blipFill>
        <p:spPr>
          <a:xfrm>
            <a:off x="451514" y="2349499"/>
            <a:ext cx="10376907" cy="4179434"/>
          </a:xfrm>
          <a:prstGeom prst="roundRect">
            <a:avLst>
              <a:gd name="adj" fmla="val 3876"/>
            </a:avLst>
          </a:prstGeom>
          <a:ln>
            <a:solidFill>
              <a:schemeClr val="accent1"/>
            </a:solidFill>
          </a:ln>
          <a:effectLst/>
        </p:spPr>
      </p:pic>
      <p:sp>
        <p:nvSpPr>
          <p:cNvPr id="3" name="Slide Number Placeholder 2">
            <a:extLst>
              <a:ext uri="{FF2B5EF4-FFF2-40B4-BE49-F238E27FC236}">
                <a16:creationId xmlns:a16="http://schemas.microsoft.com/office/drawing/2014/main" id="{83432933-DFA6-4F1B-A201-44561A54B4A1}"/>
              </a:ext>
            </a:extLst>
          </p:cNvPr>
          <p:cNvSpPr>
            <a:spLocks noGrp="1"/>
          </p:cNvSpPr>
          <p:nvPr>
            <p:ph type="sldNum" sz="quarter" idx="12"/>
          </p:nvPr>
        </p:nvSpPr>
        <p:spPr>
          <a:xfrm>
            <a:off x="10678331" y="6096419"/>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25</a:t>
            </a:fld>
            <a:endParaRPr lang="en-US"/>
          </a:p>
        </p:txBody>
      </p:sp>
    </p:spTree>
    <p:extLst>
      <p:ext uri="{BB962C8B-B14F-4D97-AF65-F5344CB8AC3E}">
        <p14:creationId xmlns:p14="http://schemas.microsoft.com/office/powerpoint/2010/main" val="3264447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180DE8A2-73B1-4AFE-8FB9-BE4B66F39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a16="http://schemas.microsoft.com/office/drawing/2014/main" id="{E5ADB140-E61F-4DA4-A342-F5EF70772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861C822-44B0-4DE7-848E-8F267ADD7B70}"/>
              </a:ext>
            </a:extLst>
          </p:cNvPr>
          <p:cNvSpPr>
            <a:spLocks noGrp="1"/>
          </p:cNvSpPr>
          <p:nvPr>
            <p:ph type="title"/>
          </p:nvPr>
        </p:nvSpPr>
        <p:spPr>
          <a:xfrm>
            <a:off x="451514" y="394943"/>
            <a:ext cx="11288972" cy="816637"/>
          </a:xfrm>
          <a:effectLst/>
        </p:spPr>
        <p:txBody>
          <a:bodyPr vert="horz" lIns="91440" tIns="45720" rIns="91440" bIns="45720" rtlCol="0" anchor="b">
            <a:normAutofit/>
          </a:bodyPr>
          <a:lstStyle/>
          <a:p>
            <a:pPr>
              <a:lnSpc>
                <a:spcPct val="90000"/>
              </a:lnSpc>
            </a:pPr>
            <a:r>
              <a:rPr lang="en-US" sz="2800" dirty="0">
                <a:solidFill>
                  <a:srgbClr val="FFFFFF"/>
                </a:solidFill>
              </a:rPr>
              <a:t>General Fund Revenue History</a:t>
            </a:r>
            <a:endParaRPr lang="en-US" sz="2500" i="1" dirty="0">
              <a:solidFill>
                <a:srgbClr val="FFFFFF"/>
              </a:solidFill>
            </a:endParaRPr>
          </a:p>
        </p:txBody>
      </p:sp>
      <p:pic>
        <p:nvPicPr>
          <p:cNvPr id="4" name="Picture 3">
            <a:extLst>
              <a:ext uri="{FF2B5EF4-FFF2-40B4-BE49-F238E27FC236}">
                <a16:creationId xmlns:a16="http://schemas.microsoft.com/office/drawing/2014/main" id="{8F335DC8-6C0E-4F01-85B9-6C2EBD730137}"/>
              </a:ext>
            </a:extLst>
          </p:cNvPr>
          <p:cNvPicPr>
            <a:picLocks noChangeAspect="1"/>
          </p:cNvPicPr>
          <p:nvPr/>
        </p:nvPicPr>
        <p:blipFill>
          <a:blip r:embed="rId2"/>
          <a:stretch>
            <a:fillRect/>
          </a:stretch>
        </p:blipFill>
        <p:spPr>
          <a:xfrm>
            <a:off x="451513" y="2030931"/>
            <a:ext cx="10819669" cy="4558940"/>
          </a:xfrm>
          <a:prstGeom prst="roundRect">
            <a:avLst>
              <a:gd name="adj" fmla="val 3876"/>
            </a:avLst>
          </a:prstGeom>
          <a:ln>
            <a:solidFill>
              <a:schemeClr val="accent1"/>
            </a:solidFill>
          </a:ln>
          <a:effectLst/>
        </p:spPr>
      </p:pic>
      <p:sp>
        <p:nvSpPr>
          <p:cNvPr id="3" name="Slide Number Placeholder 2">
            <a:extLst>
              <a:ext uri="{FF2B5EF4-FFF2-40B4-BE49-F238E27FC236}">
                <a16:creationId xmlns:a16="http://schemas.microsoft.com/office/drawing/2014/main" id="{83432933-DFA6-4F1B-A201-44561A54B4A1}"/>
              </a:ext>
            </a:extLst>
          </p:cNvPr>
          <p:cNvSpPr>
            <a:spLocks noGrp="1"/>
          </p:cNvSpPr>
          <p:nvPr>
            <p:ph type="sldNum" sz="quarter" idx="12"/>
          </p:nvPr>
        </p:nvSpPr>
        <p:spPr>
          <a:xfrm>
            <a:off x="10678331" y="6096419"/>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26</a:t>
            </a:fld>
            <a:endParaRPr lang="en-US"/>
          </a:p>
        </p:txBody>
      </p:sp>
    </p:spTree>
    <p:extLst>
      <p:ext uri="{BB962C8B-B14F-4D97-AF65-F5344CB8AC3E}">
        <p14:creationId xmlns:p14="http://schemas.microsoft.com/office/powerpoint/2010/main" val="1154758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C822-44B0-4DE7-848E-8F267ADD7B70}"/>
              </a:ext>
            </a:extLst>
          </p:cNvPr>
          <p:cNvSpPr>
            <a:spLocks noGrp="1"/>
          </p:cNvSpPr>
          <p:nvPr>
            <p:ph type="title"/>
          </p:nvPr>
        </p:nvSpPr>
        <p:spPr/>
        <p:txBody>
          <a:bodyPr/>
          <a:lstStyle/>
          <a:p>
            <a:r>
              <a:rPr lang="en-US" dirty="0"/>
              <a:t>General Fund Revenue History</a:t>
            </a:r>
            <a:br>
              <a:rPr lang="en-US" dirty="0"/>
            </a:br>
            <a:r>
              <a:rPr lang="en-US" sz="3200" i="1" dirty="0"/>
              <a:t>What the Village Controls</a:t>
            </a:r>
            <a:endParaRPr lang="en-US" i="1" dirty="0"/>
          </a:p>
        </p:txBody>
      </p:sp>
      <p:sp>
        <p:nvSpPr>
          <p:cNvPr id="3" name="Slide Number Placeholder 2">
            <a:extLst>
              <a:ext uri="{FF2B5EF4-FFF2-40B4-BE49-F238E27FC236}">
                <a16:creationId xmlns:a16="http://schemas.microsoft.com/office/drawing/2014/main" id="{83432933-DFA6-4F1B-A201-44561A54B4A1}"/>
              </a:ext>
            </a:extLst>
          </p:cNvPr>
          <p:cNvSpPr>
            <a:spLocks noGrp="1"/>
          </p:cNvSpPr>
          <p:nvPr>
            <p:ph type="sldNum" sz="quarter" idx="12"/>
          </p:nvPr>
        </p:nvSpPr>
        <p:spPr>
          <a:xfrm>
            <a:off x="10737708" y="413781"/>
            <a:ext cx="1062155" cy="490599"/>
          </a:xfrm>
        </p:spPr>
        <p:txBody>
          <a:bodyPr/>
          <a:lstStyle/>
          <a:p>
            <a:fld id="{6D22F896-40B5-4ADD-8801-0D06FADFA095}" type="slidenum">
              <a:rPr lang="en-US" smtClean="0">
                <a:solidFill>
                  <a:schemeClr val="bg1"/>
                </a:solidFill>
              </a:rPr>
              <a:t>27</a:t>
            </a:fld>
            <a:endParaRPr lang="en-US" dirty="0">
              <a:solidFill>
                <a:schemeClr val="bg1"/>
              </a:solidFill>
            </a:endParaRPr>
          </a:p>
        </p:txBody>
      </p:sp>
      <p:graphicFrame>
        <p:nvGraphicFramePr>
          <p:cNvPr id="5" name="Chart 4">
            <a:extLst>
              <a:ext uri="{FF2B5EF4-FFF2-40B4-BE49-F238E27FC236}">
                <a16:creationId xmlns:a16="http://schemas.microsoft.com/office/drawing/2014/main" id="{6A18077E-7318-47CB-B21C-4D4E585706EC}"/>
              </a:ext>
            </a:extLst>
          </p:cNvPr>
          <p:cNvGraphicFramePr>
            <a:graphicFrameLocks/>
          </p:cNvGraphicFramePr>
          <p:nvPr>
            <p:extLst>
              <p:ext uri="{D42A27DB-BD31-4B8C-83A1-F6EECF244321}">
                <p14:modId xmlns:p14="http://schemas.microsoft.com/office/powerpoint/2010/main" val="744411161"/>
              </p:ext>
            </p:extLst>
          </p:nvPr>
        </p:nvGraphicFramePr>
        <p:xfrm>
          <a:off x="659230" y="1417638"/>
          <a:ext cx="11140633" cy="5023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795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C822-44B0-4DE7-848E-8F267ADD7B70}"/>
              </a:ext>
            </a:extLst>
          </p:cNvPr>
          <p:cNvSpPr>
            <a:spLocks noGrp="1"/>
          </p:cNvSpPr>
          <p:nvPr>
            <p:ph type="title"/>
          </p:nvPr>
        </p:nvSpPr>
        <p:spPr/>
        <p:txBody>
          <a:bodyPr/>
          <a:lstStyle/>
          <a:p>
            <a:r>
              <a:rPr lang="en-US" dirty="0"/>
              <a:t>General Fund Revenue History</a:t>
            </a:r>
            <a:br>
              <a:rPr lang="en-US" dirty="0"/>
            </a:br>
            <a:r>
              <a:rPr lang="en-US" sz="3200" i="1" dirty="0"/>
              <a:t>What the Village Does Not Control</a:t>
            </a:r>
            <a:endParaRPr lang="en-US" i="1" dirty="0"/>
          </a:p>
        </p:txBody>
      </p:sp>
      <p:sp>
        <p:nvSpPr>
          <p:cNvPr id="3" name="Slide Number Placeholder 2">
            <a:extLst>
              <a:ext uri="{FF2B5EF4-FFF2-40B4-BE49-F238E27FC236}">
                <a16:creationId xmlns:a16="http://schemas.microsoft.com/office/drawing/2014/main" id="{83432933-DFA6-4F1B-A201-44561A54B4A1}"/>
              </a:ext>
            </a:extLst>
          </p:cNvPr>
          <p:cNvSpPr>
            <a:spLocks noGrp="1"/>
          </p:cNvSpPr>
          <p:nvPr>
            <p:ph type="sldNum" sz="quarter" idx="12"/>
          </p:nvPr>
        </p:nvSpPr>
        <p:spPr/>
        <p:txBody>
          <a:bodyPr/>
          <a:lstStyle/>
          <a:p>
            <a:fld id="{6D22F896-40B5-4ADD-8801-0D06FADFA095}" type="slidenum">
              <a:rPr lang="en-US" smtClean="0"/>
              <a:t>28</a:t>
            </a:fld>
            <a:endParaRPr lang="en-US" dirty="0"/>
          </a:p>
        </p:txBody>
      </p:sp>
      <p:graphicFrame>
        <p:nvGraphicFramePr>
          <p:cNvPr id="5" name="Chart 4">
            <a:extLst>
              <a:ext uri="{FF2B5EF4-FFF2-40B4-BE49-F238E27FC236}">
                <a16:creationId xmlns:a16="http://schemas.microsoft.com/office/drawing/2014/main" id="{B195465B-9D4A-4E97-94A1-BC26046BD56D}"/>
              </a:ext>
            </a:extLst>
          </p:cNvPr>
          <p:cNvGraphicFramePr>
            <a:graphicFrameLocks/>
          </p:cNvGraphicFramePr>
          <p:nvPr>
            <p:extLst>
              <p:ext uri="{D42A27DB-BD31-4B8C-83A1-F6EECF244321}">
                <p14:modId xmlns:p14="http://schemas.microsoft.com/office/powerpoint/2010/main" val="1648232979"/>
              </p:ext>
            </p:extLst>
          </p:nvPr>
        </p:nvGraphicFramePr>
        <p:xfrm>
          <a:off x="338507" y="1651049"/>
          <a:ext cx="11644946" cy="4264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288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611655D-86DD-44E5-9999-B2135809D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a:extLst>
              <a:ext uri="{FF2B5EF4-FFF2-40B4-BE49-F238E27FC236}">
                <a16:creationId xmlns:a16="http://schemas.microsoft.com/office/drawing/2014/main" id="{11443580-A880-4C5F-9EB1-FC254EC650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0DDCA84-5CAF-47C6-A935-643DC4E60802}"/>
              </a:ext>
            </a:extLst>
          </p:cNvPr>
          <p:cNvSpPr>
            <a:spLocks noGrp="1"/>
          </p:cNvSpPr>
          <p:nvPr>
            <p:ph type="title"/>
          </p:nvPr>
        </p:nvSpPr>
        <p:spPr>
          <a:xfrm>
            <a:off x="451514" y="5151992"/>
            <a:ext cx="10930487" cy="673446"/>
          </a:xfrm>
          <a:effectLst/>
        </p:spPr>
        <p:txBody>
          <a:bodyPr vert="horz" lIns="91440" tIns="45720" rIns="91440" bIns="45720" rtlCol="0" anchor="b">
            <a:normAutofit/>
          </a:bodyPr>
          <a:lstStyle/>
          <a:p>
            <a:r>
              <a:rPr lang="en-US" sz="3200">
                <a:solidFill>
                  <a:srgbClr val="FFFFFF"/>
                </a:solidFill>
              </a:rPr>
              <a:t>Hurricane Irma- FEMA Reimbursement</a:t>
            </a:r>
          </a:p>
        </p:txBody>
      </p:sp>
      <p:pic>
        <p:nvPicPr>
          <p:cNvPr id="5" name="Picture 4">
            <a:extLst>
              <a:ext uri="{FF2B5EF4-FFF2-40B4-BE49-F238E27FC236}">
                <a16:creationId xmlns:a16="http://schemas.microsoft.com/office/drawing/2014/main" id="{DD714192-4F13-4592-9773-016AEC23EB8F}"/>
              </a:ext>
            </a:extLst>
          </p:cNvPr>
          <p:cNvPicPr>
            <a:picLocks noChangeAspect="1"/>
          </p:cNvPicPr>
          <p:nvPr/>
        </p:nvPicPr>
        <p:blipFill>
          <a:blip r:embed="rId2"/>
          <a:stretch>
            <a:fillRect/>
          </a:stretch>
        </p:blipFill>
        <p:spPr>
          <a:xfrm>
            <a:off x="573517" y="246578"/>
            <a:ext cx="11166969" cy="4704317"/>
          </a:xfrm>
          <a:prstGeom prst="roundRect">
            <a:avLst>
              <a:gd name="adj" fmla="val 3876"/>
            </a:avLst>
          </a:prstGeom>
          <a:ln>
            <a:solidFill>
              <a:schemeClr val="accent1"/>
            </a:solidFill>
          </a:ln>
          <a:effectLst/>
        </p:spPr>
      </p:pic>
      <p:sp>
        <p:nvSpPr>
          <p:cNvPr id="3" name="Slide Number Placeholder 2">
            <a:extLst>
              <a:ext uri="{FF2B5EF4-FFF2-40B4-BE49-F238E27FC236}">
                <a16:creationId xmlns:a16="http://schemas.microsoft.com/office/drawing/2014/main" id="{32EF2CE0-344F-4112-8487-C4FB4F60EE23}"/>
              </a:ext>
            </a:extLst>
          </p:cNvPr>
          <p:cNvSpPr>
            <a:spLocks noGrp="1"/>
          </p:cNvSpPr>
          <p:nvPr>
            <p:ph type="sldNum" sz="quarter" idx="12"/>
          </p:nvPr>
        </p:nvSpPr>
        <p:spPr>
          <a:xfrm>
            <a:off x="10678331" y="6096419"/>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29</a:t>
            </a:fld>
            <a:endParaRPr lang="en-US"/>
          </a:p>
        </p:txBody>
      </p:sp>
      <p:sp>
        <p:nvSpPr>
          <p:cNvPr id="4" name="TextBox 3">
            <a:extLst>
              <a:ext uri="{FF2B5EF4-FFF2-40B4-BE49-F238E27FC236}">
                <a16:creationId xmlns:a16="http://schemas.microsoft.com/office/drawing/2014/main" id="{1C6B1345-61AF-47E8-BC25-697B9E31311F}"/>
              </a:ext>
            </a:extLst>
          </p:cNvPr>
          <p:cNvSpPr txBox="1"/>
          <p:nvPr/>
        </p:nvSpPr>
        <p:spPr>
          <a:xfrm>
            <a:off x="331642" y="6406487"/>
            <a:ext cx="11408844" cy="307777"/>
          </a:xfrm>
          <a:prstGeom prst="rect">
            <a:avLst/>
          </a:prstGeom>
          <a:noFill/>
        </p:spPr>
        <p:txBody>
          <a:bodyPr wrap="square" rtlCol="0">
            <a:spAutoFit/>
          </a:bodyPr>
          <a:lstStyle/>
          <a:p>
            <a:r>
              <a:rPr lang="en-US" sz="1400" i="1" dirty="0">
                <a:solidFill>
                  <a:schemeClr val="bg1"/>
                </a:solidFill>
              </a:rPr>
              <a:t>Council Request:  update on FEMA reimbursement for Hurricane Irma.</a:t>
            </a:r>
          </a:p>
        </p:txBody>
      </p:sp>
    </p:spTree>
    <p:extLst>
      <p:ext uri="{BB962C8B-B14F-4D97-AF65-F5344CB8AC3E}">
        <p14:creationId xmlns:p14="http://schemas.microsoft.com/office/powerpoint/2010/main" val="1003720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BE4A-29E2-47BF-9AEE-9091084BF007}"/>
              </a:ext>
            </a:extLst>
          </p:cNvPr>
          <p:cNvSpPr>
            <a:spLocks noGrp="1"/>
          </p:cNvSpPr>
          <p:nvPr>
            <p:ph type="title"/>
          </p:nvPr>
        </p:nvSpPr>
        <p:spPr>
          <a:xfrm>
            <a:off x="211756" y="-4275"/>
            <a:ext cx="11170241" cy="579508"/>
          </a:xfrm>
        </p:spPr>
        <p:txBody>
          <a:bodyPr/>
          <a:lstStyle/>
          <a:p>
            <a:r>
              <a:rPr lang="en-US" sz="3600" dirty="0"/>
              <a:t>Budget Summary – General Fund Expenditures</a:t>
            </a:r>
          </a:p>
        </p:txBody>
      </p:sp>
      <p:sp>
        <p:nvSpPr>
          <p:cNvPr id="3" name="Slide Number Placeholder 2">
            <a:extLst>
              <a:ext uri="{FF2B5EF4-FFF2-40B4-BE49-F238E27FC236}">
                <a16:creationId xmlns:a16="http://schemas.microsoft.com/office/drawing/2014/main" id="{514585FC-204F-44C6-96E1-A3C69BB83C46}"/>
              </a:ext>
            </a:extLst>
          </p:cNvPr>
          <p:cNvSpPr>
            <a:spLocks noGrp="1"/>
          </p:cNvSpPr>
          <p:nvPr>
            <p:ph type="sldNum" sz="quarter" idx="12"/>
          </p:nvPr>
        </p:nvSpPr>
        <p:spPr>
          <a:xfrm>
            <a:off x="10773271" y="6017702"/>
            <a:ext cx="1062155" cy="490599"/>
          </a:xfrm>
        </p:spPr>
        <p:txBody>
          <a:bodyPr/>
          <a:lstStyle/>
          <a:p>
            <a:fld id="{6D22F896-40B5-4ADD-8801-0D06FADFA095}" type="slidenum">
              <a:rPr lang="en-US" smtClean="0">
                <a:solidFill>
                  <a:schemeClr val="tx1"/>
                </a:solidFill>
              </a:rPr>
              <a:t>3</a:t>
            </a:fld>
            <a:endParaRPr lang="en-US" dirty="0">
              <a:solidFill>
                <a:schemeClr val="tx1"/>
              </a:solidFill>
            </a:endParaRPr>
          </a:p>
        </p:txBody>
      </p:sp>
      <p:sp>
        <p:nvSpPr>
          <p:cNvPr id="7" name="TextBox 6">
            <a:extLst>
              <a:ext uri="{FF2B5EF4-FFF2-40B4-BE49-F238E27FC236}">
                <a16:creationId xmlns:a16="http://schemas.microsoft.com/office/drawing/2014/main" id="{B0C06C22-0581-43FA-8FBB-1AFAF44BF192}"/>
              </a:ext>
            </a:extLst>
          </p:cNvPr>
          <p:cNvSpPr txBox="1"/>
          <p:nvPr/>
        </p:nvSpPr>
        <p:spPr>
          <a:xfrm>
            <a:off x="211756" y="4837815"/>
            <a:ext cx="4737749" cy="2246769"/>
          </a:xfrm>
          <a:prstGeom prst="rect">
            <a:avLst/>
          </a:prstGeom>
          <a:noFill/>
        </p:spPr>
        <p:txBody>
          <a:bodyPr wrap="square" rtlCol="0">
            <a:spAutoFit/>
          </a:bodyPr>
          <a:lstStyle/>
          <a:p>
            <a:r>
              <a:rPr lang="en-US" sz="1400" dirty="0"/>
              <a:t>Adjustments Following First Hearing:</a:t>
            </a:r>
          </a:p>
          <a:p>
            <a:pPr marL="285750" indent="-285750">
              <a:buFont typeface="Arial" panose="020B0604020202020204" pitchFamily="34" charset="0"/>
              <a:buChar char="•"/>
            </a:pPr>
            <a:r>
              <a:rPr lang="en-US" sz="1400" dirty="0"/>
              <a:t>General Government – ($44,000)</a:t>
            </a:r>
          </a:p>
          <a:p>
            <a:pPr marL="742950" lvl="1" indent="-285750">
              <a:buFont typeface="Arial" panose="020B0604020202020204" pitchFamily="34" charset="0"/>
              <a:buChar char="•"/>
            </a:pPr>
            <a:r>
              <a:rPr lang="en-US" sz="1400" dirty="0"/>
              <a:t>Insurance- General Liability – ($16,000)</a:t>
            </a:r>
          </a:p>
          <a:p>
            <a:pPr marL="742950" lvl="1" indent="-285750">
              <a:buFont typeface="Arial" panose="020B0604020202020204" pitchFamily="34" charset="0"/>
              <a:buChar char="•"/>
            </a:pPr>
            <a:r>
              <a:rPr lang="en-US" sz="1400" dirty="0"/>
              <a:t>Insurance- Property – ($38,000)</a:t>
            </a:r>
          </a:p>
          <a:p>
            <a:pPr marL="742950" lvl="1" indent="-285750">
              <a:buFont typeface="Arial" panose="020B0604020202020204" pitchFamily="34" charset="0"/>
              <a:buChar char="•"/>
            </a:pPr>
            <a:r>
              <a:rPr lang="en-US" sz="1400" dirty="0"/>
              <a:t>Sponsorship for EDC – $10,000</a:t>
            </a:r>
          </a:p>
          <a:p>
            <a:pPr marL="285750" indent="-285750">
              <a:buFont typeface="Arial" panose="020B0604020202020204" pitchFamily="34" charset="0"/>
              <a:buChar char="•"/>
            </a:pPr>
            <a:r>
              <a:rPr lang="en-US" sz="1400" dirty="0"/>
              <a:t>Fac. </a:t>
            </a:r>
            <a:r>
              <a:rPr lang="en-US" sz="1400" dirty="0" err="1"/>
              <a:t>Maint</a:t>
            </a:r>
            <a:r>
              <a:rPr lang="en-US" sz="1400" dirty="0"/>
              <a:t>. – ($25,000)</a:t>
            </a:r>
          </a:p>
          <a:p>
            <a:pPr marL="742950" lvl="1" indent="-285750">
              <a:buFont typeface="Arial" panose="020B0604020202020204" pitchFamily="34" charset="0"/>
              <a:buChar char="•"/>
            </a:pPr>
            <a:r>
              <a:rPr lang="en-US" sz="1400" dirty="0"/>
              <a:t>CRP Solid Waste – ($10,000)</a:t>
            </a:r>
          </a:p>
          <a:p>
            <a:pPr marL="742950" lvl="1" indent="-285750">
              <a:buFont typeface="Arial" panose="020B0604020202020204" pitchFamily="34" charset="0"/>
              <a:buChar char="•"/>
            </a:pPr>
            <a:r>
              <a:rPr lang="en-US" sz="1400" dirty="0"/>
              <a:t>PBP Solid Waste – ($10,000)</a:t>
            </a:r>
          </a:p>
          <a:p>
            <a:pPr marL="742950" lvl="1" indent="-285750">
              <a:buFont typeface="Arial" panose="020B0604020202020204" pitchFamily="34" charset="0"/>
              <a:buChar char="•"/>
            </a:pPr>
            <a:r>
              <a:rPr lang="en-US" sz="1400" dirty="0"/>
              <a:t>Thalatta Solid Waste – ($5,000)</a:t>
            </a:r>
          </a:p>
          <a:p>
            <a:pPr marL="742950" lvl="1" indent="-285750">
              <a:buFont typeface="Arial" panose="020B0604020202020204" pitchFamily="34" charset="0"/>
              <a:buChar char="•"/>
            </a:pPr>
            <a:endParaRPr lang="en-US" sz="1400" dirty="0"/>
          </a:p>
        </p:txBody>
      </p:sp>
      <p:graphicFrame>
        <p:nvGraphicFramePr>
          <p:cNvPr id="4" name="Table 3">
            <a:extLst>
              <a:ext uri="{FF2B5EF4-FFF2-40B4-BE49-F238E27FC236}">
                <a16:creationId xmlns:a16="http://schemas.microsoft.com/office/drawing/2014/main" id="{2D124714-A0C4-4BA9-BBE9-41EF0207525E}"/>
              </a:ext>
            </a:extLst>
          </p:cNvPr>
          <p:cNvGraphicFramePr>
            <a:graphicFrameLocks noGrp="1"/>
          </p:cNvGraphicFramePr>
          <p:nvPr>
            <p:extLst>
              <p:ext uri="{D42A27DB-BD31-4B8C-83A1-F6EECF244321}">
                <p14:modId xmlns:p14="http://schemas.microsoft.com/office/powerpoint/2010/main" val="3148314315"/>
              </p:ext>
            </p:extLst>
          </p:nvPr>
        </p:nvGraphicFramePr>
        <p:xfrm>
          <a:off x="211756" y="594998"/>
          <a:ext cx="11623670" cy="4250657"/>
        </p:xfrm>
        <a:graphic>
          <a:graphicData uri="http://schemas.openxmlformats.org/drawingml/2006/table">
            <a:tbl>
              <a:tblPr>
                <a:tableStyleId>{5C22544A-7EE6-4342-B048-85BDC9FD1C3A}</a:tableStyleId>
              </a:tblPr>
              <a:tblGrid>
                <a:gridCol w="2834590">
                  <a:extLst>
                    <a:ext uri="{9D8B030D-6E8A-4147-A177-3AD203B41FA5}">
                      <a16:colId xmlns:a16="http://schemas.microsoft.com/office/drawing/2014/main" val="2096779540"/>
                    </a:ext>
                  </a:extLst>
                </a:gridCol>
                <a:gridCol w="1215354">
                  <a:extLst>
                    <a:ext uri="{9D8B030D-6E8A-4147-A177-3AD203B41FA5}">
                      <a16:colId xmlns:a16="http://schemas.microsoft.com/office/drawing/2014/main" val="3410380503"/>
                    </a:ext>
                  </a:extLst>
                </a:gridCol>
                <a:gridCol w="1215354">
                  <a:extLst>
                    <a:ext uri="{9D8B030D-6E8A-4147-A177-3AD203B41FA5}">
                      <a16:colId xmlns:a16="http://schemas.microsoft.com/office/drawing/2014/main" val="837260949"/>
                    </a:ext>
                  </a:extLst>
                </a:gridCol>
                <a:gridCol w="1215354">
                  <a:extLst>
                    <a:ext uri="{9D8B030D-6E8A-4147-A177-3AD203B41FA5}">
                      <a16:colId xmlns:a16="http://schemas.microsoft.com/office/drawing/2014/main" val="3476875836"/>
                    </a:ext>
                  </a:extLst>
                </a:gridCol>
                <a:gridCol w="1215354">
                  <a:extLst>
                    <a:ext uri="{9D8B030D-6E8A-4147-A177-3AD203B41FA5}">
                      <a16:colId xmlns:a16="http://schemas.microsoft.com/office/drawing/2014/main" val="1635850311"/>
                    </a:ext>
                  </a:extLst>
                </a:gridCol>
                <a:gridCol w="1304280">
                  <a:extLst>
                    <a:ext uri="{9D8B030D-6E8A-4147-A177-3AD203B41FA5}">
                      <a16:colId xmlns:a16="http://schemas.microsoft.com/office/drawing/2014/main" val="1155534809"/>
                    </a:ext>
                  </a:extLst>
                </a:gridCol>
                <a:gridCol w="1408030">
                  <a:extLst>
                    <a:ext uri="{9D8B030D-6E8A-4147-A177-3AD203B41FA5}">
                      <a16:colId xmlns:a16="http://schemas.microsoft.com/office/drawing/2014/main" val="2485530553"/>
                    </a:ext>
                  </a:extLst>
                </a:gridCol>
                <a:gridCol w="1215354">
                  <a:extLst>
                    <a:ext uri="{9D8B030D-6E8A-4147-A177-3AD203B41FA5}">
                      <a16:colId xmlns:a16="http://schemas.microsoft.com/office/drawing/2014/main" val="958367078"/>
                    </a:ext>
                  </a:extLst>
                </a:gridCol>
              </a:tblGrid>
              <a:tr h="483944">
                <a:tc>
                  <a:txBody>
                    <a:bodyPr/>
                    <a:lstStyle/>
                    <a:p>
                      <a:pPr algn="ctr" fontAlgn="ctr"/>
                      <a:r>
                        <a:rPr lang="en-US" sz="1100" b="1" u="none" strike="noStrike" dirty="0">
                          <a:effectLst/>
                        </a:rPr>
                        <a:t>Description</a:t>
                      </a:r>
                      <a:endParaRPr lang="en-US" sz="1100" b="1" i="0" u="none" strike="noStrike" dirty="0">
                        <a:effectLst/>
                        <a:latin typeface="Century Gothic" panose="020B0502020202020204" pitchFamily="34" charset="0"/>
                      </a:endParaRPr>
                    </a:p>
                  </a:txBody>
                  <a:tcPr marL="6719" marR="6719" marT="6719" marB="0" anchor="ctr"/>
                </a:tc>
                <a:tc>
                  <a:txBody>
                    <a:bodyPr/>
                    <a:lstStyle/>
                    <a:p>
                      <a:pPr algn="ctr" fontAlgn="t"/>
                      <a:r>
                        <a:rPr lang="en-US" sz="1100" b="1" u="none" strike="noStrike" dirty="0">
                          <a:effectLst/>
                        </a:rPr>
                        <a:t> Actual </a:t>
                      </a:r>
                      <a:br>
                        <a:rPr lang="en-US" sz="1100" b="1" u="none" strike="noStrike" dirty="0">
                          <a:effectLst/>
                        </a:rPr>
                      </a:br>
                      <a:r>
                        <a:rPr lang="en-US" sz="1100" b="1" u="none" strike="noStrike" dirty="0">
                          <a:effectLst/>
                        </a:rPr>
                        <a:t>FY 2018-19 </a:t>
                      </a:r>
                      <a:endParaRPr lang="en-US" sz="1100" b="1" i="0" u="none" strike="noStrike" dirty="0">
                        <a:effectLst/>
                        <a:latin typeface="Century Gothic" panose="020B0502020202020204" pitchFamily="34" charset="0"/>
                      </a:endParaRPr>
                    </a:p>
                  </a:txBody>
                  <a:tcPr marL="6719" marR="6719" marT="6719" marB="0"/>
                </a:tc>
                <a:tc>
                  <a:txBody>
                    <a:bodyPr/>
                    <a:lstStyle/>
                    <a:p>
                      <a:pPr algn="ctr" fontAlgn="t"/>
                      <a:r>
                        <a:rPr lang="en-US" sz="1100" b="1" u="none" strike="noStrike" dirty="0">
                          <a:effectLst/>
                        </a:rPr>
                        <a:t>Adopted Budget</a:t>
                      </a:r>
                      <a:br>
                        <a:rPr lang="en-US" sz="1100" b="1" u="none" strike="noStrike" dirty="0">
                          <a:effectLst/>
                        </a:rPr>
                      </a:br>
                      <a:r>
                        <a:rPr lang="en-US" sz="1100" b="1" u="none" strike="noStrike" dirty="0">
                          <a:effectLst/>
                        </a:rPr>
                        <a:t>FY 2019-20 </a:t>
                      </a:r>
                      <a:endParaRPr lang="en-US" sz="1100" b="1" i="0" u="none" strike="noStrike" dirty="0">
                        <a:effectLst/>
                        <a:latin typeface="Century Gothic" panose="020B0502020202020204" pitchFamily="34" charset="0"/>
                      </a:endParaRPr>
                    </a:p>
                  </a:txBody>
                  <a:tcPr marL="6719" marR="6719" marT="6719" marB="0"/>
                </a:tc>
                <a:tc>
                  <a:txBody>
                    <a:bodyPr/>
                    <a:lstStyle/>
                    <a:p>
                      <a:pPr algn="ctr" fontAlgn="t"/>
                      <a:r>
                        <a:rPr lang="en-US" sz="1100" b="1" u="none" strike="noStrike" dirty="0">
                          <a:effectLst/>
                        </a:rPr>
                        <a:t> Estimated Final</a:t>
                      </a:r>
                      <a:br>
                        <a:rPr lang="en-US" sz="1100" b="1" u="none" strike="noStrike" dirty="0">
                          <a:effectLst/>
                        </a:rPr>
                      </a:br>
                      <a:r>
                        <a:rPr lang="en-US" sz="1100" b="1" u="none" strike="noStrike" dirty="0">
                          <a:effectLst/>
                        </a:rPr>
                        <a:t>FY 2019-20 </a:t>
                      </a:r>
                      <a:endParaRPr lang="en-US" sz="1100" b="1" i="0" u="none" strike="noStrike" dirty="0">
                        <a:effectLst/>
                        <a:latin typeface="Century Gothic" panose="020B0502020202020204" pitchFamily="34" charset="0"/>
                      </a:endParaRPr>
                    </a:p>
                  </a:txBody>
                  <a:tcPr marL="6719" marR="6719" marT="6719" marB="0"/>
                </a:tc>
                <a:tc>
                  <a:txBody>
                    <a:bodyPr/>
                    <a:lstStyle/>
                    <a:p>
                      <a:pPr algn="ctr" fontAlgn="t"/>
                      <a:r>
                        <a:rPr lang="en-US" sz="1100" b="1" u="none" strike="noStrike" dirty="0">
                          <a:effectLst/>
                        </a:rPr>
                        <a:t> Proposed Budget</a:t>
                      </a:r>
                      <a:br>
                        <a:rPr lang="en-US" sz="1100" b="1" u="none" strike="noStrike" dirty="0">
                          <a:effectLst/>
                        </a:rPr>
                      </a:br>
                      <a:r>
                        <a:rPr lang="en-US" sz="1100" b="1" u="none" strike="noStrike" dirty="0">
                          <a:effectLst/>
                        </a:rPr>
                        <a:t>FY 2020-21 </a:t>
                      </a:r>
                      <a:endParaRPr lang="en-US" sz="1100" b="1" i="0" u="none" strike="noStrike" dirty="0">
                        <a:effectLst/>
                        <a:latin typeface="Century Gothic" panose="020B0502020202020204" pitchFamily="34" charset="0"/>
                      </a:endParaRPr>
                    </a:p>
                  </a:txBody>
                  <a:tcPr marL="6719" marR="6719" marT="6719" marB="0"/>
                </a:tc>
                <a:tc>
                  <a:txBody>
                    <a:bodyPr/>
                    <a:lstStyle/>
                    <a:p>
                      <a:pPr algn="ctr" fontAlgn="t"/>
                      <a:r>
                        <a:rPr lang="en-US" sz="1100" b="1" u="none" strike="noStrike" dirty="0">
                          <a:effectLst/>
                        </a:rPr>
                        <a:t> Adjustments 1st Hearing </a:t>
                      </a:r>
                      <a:endParaRPr lang="en-US" sz="1100" b="1" i="0" u="none" strike="noStrike" dirty="0">
                        <a:effectLst/>
                        <a:latin typeface="Century Gothic" panose="020B0502020202020204" pitchFamily="34" charset="0"/>
                      </a:endParaRPr>
                    </a:p>
                  </a:txBody>
                  <a:tcPr marL="6719" marR="6719" marT="6719" marB="0"/>
                </a:tc>
                <a:tc>
                  <a:txBody>
                    <a:bodyPr/>
                    <a:lstStyle/>
                    <a:p>
                      <a:pPr algn="ctr" fontAlgn="t"/>
                      <a:r>
                        <a:rPr lang="en-US" sz="1100" b="1" u="none" strike="noStrike" dirty="0">
                          <a:effectLst/>
                        </a:rPr>
                        <a:t> Tentative Budget </a:t>
                      </a:r>
                      <a:br>
                        <a:rPr lang="en-US" sz="1100" b="1" u="none" strike="noStrike" dirty="0">
                          <a:effectLst/>
                        </a:rPr>
                      </a:br>
                      <a:r>
                        <a:rPr lang="en-US" sz="1100" b="1" u="none" strike="noStrike" dirty="0">
                          <a:effectLst/>
                        </a:rPr>
                        <a:t>FY 2020-21 </a:t>
                      </a:r>
                      <a:endParaRPr lang="en-US" sz="1100" b="1" i="0" u="none" strike="noStrike" dirty="0">
                        <a:effectLst/>
                        <a:latin typeface="Century Gothic" panose="020B0502020202020204" pitchFamily="34" charset="0"/>
                      </a:endParaRPr>
                    </a:p>
                  </a:txBody>
                  <a:tcPr marL="6719" marR="6719" marT="6719" marB="0"/>
                </a:tc>
                <a:tc>
                  <a:txBody>
                    <a:bodyPr/>
                    <a:lstStyle/>
                    <a:p>
                      <a:pPr algn="ctr" fontAlgn="ctr"/>
                      <a:r>
                        <a:rPr lang="en-US" sz="1100" b="1" u="none" strike="noStrike" dirty="0">
                          <a:effectLst/>
                        </a:rPr>
                        <a:t> Diff. (FY 20 Est. Final &amp; FY 21 Tent.) </a:t>
                      </a:r>
                      <a:endParaRPr lang="en-US" sz="1100" b="1"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2892745353"/>
                  </a:ext>
                </a:extLst>
              </a:tr>
              <a:tr h="180040">
                <a:tc gridSpan="8">
                  <a:txBody>
                    <a:bodyPr/>
                    <a:lstStyle/>
                    <a:p>
                      <a:pPr algn="ctr" fontAlgn="ctr"/>
                      <a:r>
                        <a:rPr lang="en-US" sz="1200" b="1" u="none" strike="noStrike" dirty="0">
                          <a:effectLst/>
                        </a:rPr>
                        <a:t>EXPENDITURES- OPERATING &amp; PERSONNEL</a:t>
                      </a:r>
                      <a:endParaRPr lang="en-US" sz="1200" b="1"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tc hMerge="1">
                  <a:txBody>
                    <a:bodyPr/>
                    <a:lstStyle/>
                    <a:p>
                      <a:pPr algn="l" fontAlgn="ctr"/>
                      <a:endParaRPr lang="en-US" sz="1200" b="1" i="0" u="none" strike="noStrike">
                        <a:effectLst/>
                        <a:latin typeface="Century Gothic" panose="020B0502020202020204" pitchFamily="34" charset="0"/>
                      </a:endParaRPr>
                    </a:p>
                  </a:txBody>
                  <a:tcPr marL="6719" marR="6719" marT="6719" marB="0" anchor="ctr"/>
                </a:tc>
                <a:tc hMerge="1">
                  <a:txBody>
                    <a:bodyPr/>
                    <a:lstStyle/>
                    <a:p>
                      <a:endParaRPr lang="en-US"/>
                    </a:p>
                  </a:txBody>
                  <a:tcPr/>
                </a:tc>
                <a:tc hMerge="1">
                  <a:txBody>
                    <a:bodyPr/>
                    <a:lstStyle/>
                    <a:p>
                      <a:pPr algn="l" fontAlgn="ctr"/>
                      <a:endParaRPr lang="en-US" sz="1200" b="1" i="0" u="none" strike="noStrike">
                        <a:effectLst/>
                        <a:latin typeface="Century Gothic" panose="020B0502020202020204" pitchFamily="34" charset="0"/>
                      </a:endParaRPr>
                    </a:p>
                  </a:txBody>
                  <a:tcPr marL="6719" marR="6719" marT="6719" marB="0" anchor="ctr"/>
                </a:tc>
                <a:tc hMerge="1">
                  <a:txBody>
                    <a:bodyPr/>
                    <a:lstStyle/>
                    <a:p>
                      <a:pPr algn="l" fontAlgn="ctr"/>
                      <a:endParaRPr lang="en-US" sz="1200" b="1" i="0" u="none" strike="noStrike">
                        <a:effectLst/>
                        <a:latin typeface="Century Gothic" panose="020B0502020202020204" pitchFamily="34" charset="0"/>
                      </a:endParaRPr>
                    </a:p>
                  </a:txBody>
                  <a:tcPr marL="6719" marR="6719" marT="6719" marB="0" anchor="ctr"/>
                </a:tc>
                <a:tc hMerge="1">
                  <a:txBody>
                    <a:bodyPr/>
                    <a:lstStyle/>
                    <a:p>
                      <a:pPr algn="ctr" fontAlgn="ctr"/>
                      <a:endParaRPr lang="en-US" sz="1200" b="1" i="0" u="none" strike="noStrike">
                        <a:effectLst/>
                        <a:latin typeface="Century Gothic" panose="020B0502020202020204" pitchFamily="34" charset="0"/>
                      </a:endParaRPr>
                    </a:p>
                  </a:txBody>
                  <a:tcPr marL="6719" marR="6719" marT="6719" marB="0" anchor="ctr"/>
                </a:tc>
                <a:tc hMerge="1">
                  <a:txBody>
                    <a:bodyPr/>
                    <a:lstStyle/>
                    <a:p>
                      <a:pPr algn="l" fontAlgn="ctr"/>
                      <a:endParaRPr lang="en-US" sz="1200" b="1" i="0" u="none" strike="noStrike" dirty="0">
                        <a:effectLst/>
                        <a:latin typeface="Century Gothic" panose="020B0502020202020204" pitchFamily="34" charset="0"/>
                      </a:endParaRPr>
                    </a:p>
                  </a:txBody>
                  <a:tcPr marL="6719" marR="6719" marT="6719" marB="0" anchor="ctr"/>
                </a:tc>
                <a:tc hMerge="1">
                  <a:txBody>
                    <a:bodyPr/>
                    <a:lstStyle/>
                    <a:p>
                      <a:pPr algn="l" fontAlgn="ctr"/>
                      <a:endParaRPr lang="en-US" sz="1200" b="0" i="0" u="none" strike="noStrike" dirty="0">
                        <a:effectLst/>
                        <a:latin typeface="Century Gothic" panose="020B0502020202020204" pitchFamily="34" charset="0"/>
                      </a:endParaRPr>
                    </a:p>
                  </a:txBody>
                  <a:tcPr marL="6719" marR="6719" marT="6719" marB="0" anchor="ctr"/>
                </a:tc>
                <a:extLst>
                  <a:ext uri="{0D108BD9-81ED-4DB2-BD59-A6C34878D82A}">
                    <a16:rowId xmlns:a16="http://schemas.microsoft.com/office/drawing/2014/main" val="3905447030"/>
                  </a:ext>
                </a:extLst>
              </a:tr>
              <a:tr h="212912">
                <a:tc>
                  <a:txBody>
                    <a:bodyPr/>
                    <a:lstStyle/>
                    <a:p>
                      <a:pPr algn="l" fontAlgn="b"/>
                      <a:r>
                        <a:rPr lang="en-US" sz="1200" u="none" strike="noStrike" dirty="0">
                          <a:effectLst/>
                        </a:rPr>
                        <a:t>Village Council</a:t>
                      </a:r>
                      <a:endParaRPr lang="en-US" sz="1200" b="0" i="0" u="none" strike="noStrike" dirty="0">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165,879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172,699</a:t>
                      </a:r>
                    </a:p>
                  </a:txBody>
                  <a:tcPr marL="6719" marR="6719" marT="6719" marB="0" anchor="b"/>
                </a:tc>
                <a:tc>
                  <a:txBody>
                    <a:bodyPr/>
                    <a:lstStyle/>
                    <a:p>
                      <a:pPr algn="r" fontAlgn="b"/>
                      <a:r>
                        <a:rPr lang="en-US" sz="1200" u="none" strike="noStrike" dirty="0">
                          <a:effectLst/>
                        </a:rPr>
                        <a:t>160,125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160,885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160,885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760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50317046"/>
                  </a:ext>
                </a:extLst>
              </a:tr>
              <a:tr h="212912">
                <a:tc>
                  <a:txBody>
                    <a:bodyPr/>
                    <a:lstStyle/>
                    <a:p>
                      <a:pPr algn="l" fontAlgn="b"/>
                      <a:r>
                        <a:rPr lang="en-US" sz="1200" u="none" strike="noStrike">
                          <a:effectLst/>
                        </a:rPr>
                        <a:t>Village Manager</a:t>
                      </a:r>
                      <a:endParaRPr lang="en-US" sz="1200" b="0" i="0" u="none" strike="noStrike">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412,786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367,416</a:t>
                      </a:r>
                    </a:p>
                  </a:txBody>
                  <a:tcPr marL="6719" marR="6719" marT="6719" marB="0" anchor="b"/>
                </a:tc>
                <a:tc>
                  <a:txBody>
                    <a:bodyPr/>
                    <a:lstStyle/>
                    <a:p>
                      <a:pPr algn="r" fontAlgn="b"/>
                      <a:r>
                        <a:rPr lang="en-US" sz="1200" u="none" strike="noStrike" dirty="0">
                          <a:effectLst/>
                        </a:rPr>
                        <a:t>522,385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350,824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350,824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    (171,561)</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3499758044"/>
                  </a:ext>
                </a:extLst>
              </a:tr>
              <a:tr h="212912">
                <a:tc>
                  <a:txBody>
                    <a:bodyPr/>
                    <a:lstStyle/>
                    <a:p>
                      <a:pPr algn="l" fontAlgn="b"/>
                      <a:r>
                        <a:rPr lang="en-US" sz="1200" u="none" strike="noStrike">
                          <a:effectLst/>
                        </a:rPr>
                        <a:t>Village Clerk</a:t>
                      </a:r>
                      <a:endParaRPr lang="en-US" sz="1200" b="0" i="0" u="none" strike="noStrike">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250,731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276,841</a:t>
                      </a:r>
                    </a:p>
                  </a:txBody>
                  <a:tcPr marL="6719" marR="6719" marT="6719" marB="0" anchor="b"/>
                </a:tc>
                <a:tc>
                  <a:txBody>
                    <a:bodyPr/>
                    <a:lstStyle/>
                    <a:p>
                      <a:pPr algn="r" fontAlgn="b"/>
                      <a:r>
                        <a:rPr lang="en-US" sz="1200" u="none" strike="noStrike" dirty="0">
                          <a:effectLst/>
                        </a:rPr>
                        <a:t>238,206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339,869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339,869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101,663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3286341016"/>
                  </a:ext>
                </a:extLst>
              </a:tr>
              <a:tr h="212912">
                <a:tc>
                  <a:txBody>
                    <a:bodyPr/>
                    <a:lstStyle/>
                    <a:p>
                      <a:pPr algn="l" fontAlgn="b"/>
                      <a:r>
                        <a:rPr lang="en-US" sz="1200" u="none" strike="noStrike">
                          <a:effectLst/>
                        </a:rPr>
                        <a:t>Village Attorney</a:t>
                      </a:r>
                      <a:endParaRPr lang="en-US" sz="1200" b="0" i="0" u="none" strike="noStrike">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168,042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160,000</a:t>
                      </a:r>
                    </a:p>
                  </a:txBody>
                  <a:tcPr marL="6719" marR="6719" marT="6719" marB="0" anchor="b"/>
                </a:tc>
                <a:tc>
                  <a:txBody>
                    <a:bodyPr/>
                    <a:lstStyle/>
                    <a:p>
                      <a:pPr algn="r" fontAlgn="b"/>
                      <a:r>
                        <a:rPr lang="en-US" sz="1200" u="none" strike="noStrike" dirty="0">
                          <a:effectLst/>
                        </a:rPr>
                        <a:t>267,529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292,676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292,676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25,147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3738273777"/>
                  </a:ext>
                </a:extLst>
              </a:tr>
              <a:tr h="212912">
                <a:tc>
                  <a:txBody>
                    <a:bodyPr/>
                    <a:lstStyle/>
                    <a:p>
                      <a:pPr algn="l" fontAlgn="b"/>
                      <a:r>
                        <a:rPr lang="en-US" sz="1200" u="none" strike="noStrike">
                          <a:effectLst/>
                        </a:rPr>
                        <a:t>Finance Department</a:t>
                      </a:r>
                      <a:endParaRPr lang="en-US" sz="1200" b="0" i="0" u="none" strike="noStrike">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336,769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406,661</a:t>
                      </a:r>
                    </a:p>
                  </a:txBody>
                  <a:tcPr marL="6719" marR="6719" marT="6719" marB="0" anchor="b"/>
                </a:tc>
                <a:tc>
                  <a:txBody>
                    <a:bodyPr/>
                    <a:lstStyle/>
                    <a:p>
                      <a:pPr algn="r" fontAlgn="b"/>
                      <a:r>
                        <a:rPr lang="en-US" sz="1200" u="none" strike="noStrike" dirty="0">
                          <a:effectLst/>
                        </a:rPr>
                        <a:t>422,213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491,782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491,782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69,569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793802740"/>
                  </a:ext>
                </a:extLst>
              </a:tr>
              <a:tr h="212912">
                <a:tc>
                  <a:txBody>
                    <a:bodyPr/>
                    <a:lstStyle/>
                    <a:p>
                      <a:pPr algn="l" fontAlgn="b"/>
                      <a:r>
                        <a:rPr lang="en-US" sz="1200" u="none" strike="noStrike" dirty="0">
                          <a:effectLst/>
                        </a:rPr>
                        <a:t>HR &amp; Communications</a:t>
                      </a:r>
                      <a:endParaRPr lang="en-US" sz="1200" b="0" i="0" u="none" strike="noStrike" dirty="0">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256,824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298,700</a:t>
                      </a:r>
                    </a:p>
                  </a:txBody>
                  <a:tcPr marL="6719" marR="6719" marT="6719" marB="0" anchor="b"/>
                </a:tc>
                <a:tc>
                  <a:txBody>
                    <a:bodyPr/>
                    <a:lstStyle/>
                    <a:p>
                      <a:pPr algn="r" fontAlgn="b"/>
                      <a:r>
                        <a:rPr lang="en-US" sz="1200" u="none" strike="noStrike" dirty="0">
                          <a:effectLst/>
                        </a:rPr>
                        <a:t>241,777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393,407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393,407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151,630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2479781440"/>
                  </a:ext>
                </a:extLst>
              </a:tr>
              <a:tr h="212912">
                <a:tc>
                  <a:txBody>
                    <a:bodyPr/>
                    <a:lstStyle/>
                    <a:p>
                      <a:pPr algn="l" fontAlgn="b"/>
                      <a:r>
                        <a:rPr lang="en-US" sz="1050" u="none" strike="noStrike" dirty="0">
                          <a:effectLst/>
                        </a:rPr>
                        <a:t>Planning &amp; Zoning (Comm. &amp; Econ. Dev.)</a:t>
                      </a:r>
                      <a:endParaRPr lang="en-US" sz="1050" b="0" i="0" u="none" strike="noStrike" dirty="0">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83,131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a:t>
                      </a:r>
                    </a:p>
                  </a:txBody>
                  <a:tcPr marL="6719" marR="6719" marT="6719" marB="0" anchor="b"/>
                </a:tc>
                <a:tc>
                  <a:txBody>
                    <a:bodyPr/>
                    <a:lstStyle/>
                    <a:p>
                      <a:pPr algn="r" fontAlgn="b"/>
                      <a:r>
                        <a:rPr lang="en-US" sz="1200" u="none" strike="noStrike" dirty="0">
                          <a:effectLst/>
                        </a:rPr>
                        <a:t>407,037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435,761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435,761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28,724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3312665393"/>
                  </a:ext>
                </a:extLst>
              </a:tr>
              <a:tr h="212912">
                <a:tc>
                  <a:txBody>
                    <a:bodyPr/>
                    <a:lstStyle/>
                    <a:p>
                      <a:pPr algn="l" fontAlgn="b"/>
                      <a:r>
                        <a:rPr lang="en-US" sz="1200" u="none" strike="noStrike" dirty="0">
                          <a:effectLst/>
                        </a:rPr>
                        <a:t>General Government</a:t>
                      </a:r>
                      <a:endParaRPr lang="en-US" sz="1200" b="0" i="0" u="none" strike="noStrike" dirty="0">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860,376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818,000</a:t>
                      </a:r>
                    </a:p>
                  </a:txBody>
                  <a:tcPr marL="6719" marR="6719" marT="6719" marB="0" anchor="b"/>
                </a:tc>
                <a:tc>
                  <a:txBody>
                    <a:bodyPr/>
                    <a:lstStyle/>
                    <a:p>
                      <a:pPr algn="r" fontAlgn="b"/>
                      <a:r>
                        <a:rPr lang="en-US" sz="1200" u="none" strike="noStrike" dirty="0">
                          <a:effectLst/>
                        </a:rPr>
                        <a:t>733,243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862,500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(44,000)</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818,500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85,257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357379267"/>
                  </a:ext>
                </a:extLst>
              </a:tr>
              <a:tr h="212912">
                <a:tc>
                  <a:txBody>
                    <a:bodyPr/>
                    <a:lstStyle/>
                    <a:p>
                      <a:pPr algn="l" fontAlgn="b"/>
                      <a:r>
                        <a:rPr lang="en-US" sz="1200" u="none" strike="noStrike" dirty="0">
                          <a:effectLst/>
                        </a:rPr>
                        <a:t>Facilities </a:t>
                      </a:r>
                      <a:r>
                        <a:rPr lang="en-US" sz="1200" u="none" strike="noStrike" dirty="0" err="1">
                          <a:effectLst/>
                        </a:rPr>
                        <a:t>Maint</a:t>
                      </a:r>
                      <a:r>
                        <a:rPr lang="en-US" sz="1200" u="none" strike="noStrike" dirty="0">
                          <a:effectLst/>
                        </a:rPr>
                        <a:t>. (Public Services)</a:t>
                      </a:r>
                      <a:endParaRPr lang="en-US" sz="1200" b="0" i="0" u="none" strike="noStrike" dirty="0">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1,206,340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1,525,270</a:t>
                      </a:r>
                    </a:p>
                  </a:txBody>
                  <a:tcPr marL="6719" marR="6719" marT="6719" marB="0" anchor="b"/>
                </a:tc>
                <a:tc>
                  <a:txBody>
                    <a:bodyPr/>
                    <a:lstStyle/>
                    <a:p>
                      <a:pPr algn="r" fontAlgn="b"/>
                      <a:r>
                        <a:rPr lang="en-US" sz="1200" u="none" strike="noStrike" dirty="0">
                          <a:effectLst/>
                        </a:rPr>
                        <a:t>1,023,757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953,023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(25,000)</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928,023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      (95,734)</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2485873015"/>
                  </a:ext>
                </a:extLst>
              </a:tr>
              <a:tr h="212912">
                <a:tc>
                  <a:txBody>
                    <a:bodyPr/>
                    <a:lstStyle/>
                    <a:p>
                      <a:pPr algn="l" fontAlgn="b"/>
                      <a:r>
                        <a:rPr lang="en-US" sz="1200" u="none" strike="noStrike">
                          <a:effectLst/>
                        </a:rPr>
                        <a:t>Police Services</a:t>
                      </a:r>
                      <a:endParaRPr lang="en-US" sz="1200" b="0" i="0" u="none" strike="noStrike">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8,080,397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8,309,000</a:t>
                      </a:r>
                    </a:p>
                  </a:txBody>
                  <a:tcPr marL="6719" marR="6719" marT="6719" marB="0" anchor="b"/>
                </a:tc>
                <a:tc>
                  <a:txBody>
                    <a:bodyPr/>
                    <a:lstStyle/>
                    <a:p>
                      <a:pPr algn="r" fontAlgn="b"/>
                      <a:r>
                        <a:rPr lang="en-US" sz="1200" u="none" strike="noStrike" dirty="0">
                          <a:effectLst/>
                        </a:rPr>
                        <a:t>8,273,551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8,537,500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8,537,500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263,949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4181360469"/>
                  </a:ext>
                </a:extLst>
              </a:tr>
              <a:tr h="214766">
                <a:tc>
                  <a:txBody>
                    <a:bodyPr/>
                    <a:lstStyle/>
                    <a:p>
                      <a:pPr algn="l" fontAlgn="b"/>
                      <a:r>
                        <a:rPr lang="en-US" sz="1200" u="none" strike="noStrike">
                          <a:effectLst/>
                        </a:rPr>
                        <a:t>Parks &amp; Recreation</a:t>
                      </a:r>
                      <a:endParaRPr lang="en-US" sz="1200" b="0" i="0" u="none" strike="noStrike">
                        <a:effectLst/>
                        <a:latin typeface="Century Gothic" panose="020B0502020202020204" pitchFamily="34" charset="0"/>
                      </a:endParaRPr>
                    </a:p>
                  </a:txBody>
                  <a:tcPr marL="80623" marR="6719" marT="6719" marB="0" anchor="b"/>
                </a:tc>
                <a:tc>
                  <a:txBody>
                    <a:bodyPr/>
                    <a:lstStyle/>
                    <a:p>
                      <a:pPr algn="r" fontAlgn="b"/>
                      <a:r>
                        <a:rPr lang="en-US" sz="1200" u="none" strike="noStrike" dirty="0">
                          <a:effectLst/>
                        </a:rPr>
                        <a:t>2,016,178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b="0" i="0" u="none" strike="noStrike" dirty="0">
                          <a:effectLst/>
                          <a:latin typeface="Century Gothic" panose="020B0502020202020204" pitchFamily="34" charset="0"/>
                        </a:rPr>
                        <a:t>1,721,185</a:t>
                      </a:r>
                    </a:p>
                  </a:txBody>
                  <a:tcPr marL="6719" marR="6719" marT="6719" marB="0" anchor="b"/>
                </a:tc>
                <a:tc>
                  <a:txBody>
                    <a:bodyPr/>
                    <a:lstStyle/>
                    <a:p>
                      <a:pPr algn="r" fontAlgn="b"/>
                      <a:r>
                        <a:rPr lang="en-US" sz="1200" u="none" strike="noStrike" dirty="0">
                          <a:effectLst/>
                        </a:rPr>
                        <a:t>1,587,151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2,137,287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140,000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b"/>
                      <a:r>
                        <a:rPr lang="en-US" sz="1200" u="none" strike="noStrike" dirty="0">
                          <a:effectLst/>
                        </a:rPr>
                        <a:t>2,277,287 </a:t>
                      </a:r>
                      <a:endParaRPr lang="en-US" sz="1200" b="0" i="0" u="none" strike="noStrike" dirty="0">
                        <a:effectLst/>
                        <a:latin typeface="Century Gothic" panose="020B0502020202020204" pitchFamily="34" charset="0"/>
                      </a:endParaRPr>
                    </a:p>
                  </a:txBody>
                  <a:tcPr marL="6719" marR="6719" marT="6719" marB="0" anchor="b"/>
                </a:tc>
                <a:tc>
                  <a:txBody>
                    <a:bodyPr/>
                    <a:lstStyle/>
                    <a:p>
                      <a:pPr algn="r" fontAlgn="ctr"/>
                      <a:r>
                        <a:rPr lang="en-US" sz="1200" u="none" strike="noStrike" dirty="0">
                          <a:effectLst/>
                        </a:rPr>
                        <a:t>690,136 </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2455504418"/>
                  </a:ext>
                </a:extLst>
              </a:tr>
              <a:tr h="180040">
                <a:tc>
                  <a:txBody>
                    <a:bodyPr/>
                    <a:lstStyle/>
                    <a:p>
                      <a:pPr algn="r" fontAlgn="ctr"/>
                      <a:r>
                        <a:rPr lang="en-US" sz="1200" b="1" u="none" strike="noStrike" dirty="0">
                          <a:effectLst/>
                        </a:rPr>
                        <a:t>Total Operating &amp; Personnel</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13,837,453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i="0" u="none" strike="noStrike" dirty="0">
                          <a:effectLst/>
                          <a:latin typeface="Century Gothic" panose="020B0502020202020204" pitchFamily="34" charset="0"/>
                        </a:rPr>
                        <a:t>14,055,772</a:t>
                      </a:r>
                    </a:p>
                  </a:txBody>
                  <a:tcPr marL="6719" marR="6719" marT="6719" marB="0" anchor="ctr"/>
                </a:tc>
                <a:tc>
                  <a:txBody>
                    <a:bodyPr/>
                    <a:lstStyle/>
                    <a:p>
                      <a:pPr algn="r" fontAlgn="ctr"/>
                      <a:r>
                        <a:rPr lang="en-US" sz="1200" b="1" u="none" strike="noStrike" dirty="0">
                          <a:effectLst/>
                        </a:rPr>
                        <a:t>13,876,974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14,955,514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71,000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15,026,514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1,149,540 </a:t>
                      </a:r>
                      <a:endParaRPr lang="en-US" sz="1200" b="1"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3167633712"/>
                  </a:ext>
                </a:extLst>
              </a:tr>
              <a:tr h="180040">
                <a:tc gridSpan="8">
                  <a:txBody>
                    <a:bodyPr/>
                    <a:lstStyle/>
                    <a:p>
                      <a:pPr algn="ctr" fontAlgn="ctr"/>
                      <a:r>
                        <a:rPr lang="en-US" sz="1200" b="1" u="none" strike="noStrike" dirty="0">
                          <a:effectLst/>
                        </a:rPr>
                        <a:t>DEBT</a:t>
                      </a:r>
                      <a:endParaRPr lang="en-US" sz="1200" b="1"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tc hMerge="1">
                  <a:txBody>
                    <a:bodyPr/>
                    <a:lstStyle/>
                    <a:p>
                      <a:pPr algn="l" fontAlgn="ctr"/>
                      <a:endParaRPr lang="en-US" sz="1200" b="1" i="0" u="none" strike="noStrike" dirty="0">
                        <a:effectLst/>
                        <a:latin typeface="Century Gothic" panose="020B0502020202020204" pitchFamily="34" charset="0"/>
                      </a:endParaRPr>
                    </a:p>
                  </a:txBody>
                  <a:tcPr marL="6719" marR="6719" marT="6719" marB="0" anchor="ctr"/>
                </a:tc>
                <a:tc hMerge="1">
                  <a:txBody>
                    <a:bodyPr/>
                    <a:lstStyle/>
                    <a:p>
                      <a:endParaRPr lang="en-US"/>
                    </a:p>
                  </a:txBody>
                  <a:tcPr/>
                </a:tc>
                <a:tc hMerge="1">
                  <a:txBody>
                    <a:bodyPr/>
                    <a:lstStyle/>
                    <a:p>
                      <a:pPr algn="l" fontAlgn="ctr"/>
                      <a:endParaRPr lang="en-US" sz="1200" b="1" i="0" u="none" strike="noStrike" dirty="0">
                        <a:effectLst/>
                        <a:latin typeface="Century Gothic" panose="020B0502020202020204" pitchFamily="34" charset="0"/>
                      </a:endParaRPr>
                    </a:p>
                  </a:txBody>
                  <a:tcPr marL="6719" marR="6719" marT="6719" marB="0" anchor="ctr"/>
                </a:tc>
                <a:tc hMerge="1">
                  <a:txBody>
                    <a:bodyPr/>
                    <a:lstStyle/>
                    <a:p>
                      <a:pPr algn="l" fontAlgn="ctr"/>
                      <a:endParaRPr lang="en-US" sz="1200" b="1" i="0" u="none" strike="noStrike">
                        <a:effectLst/>
                        <a:latin typeface="Century Gothic" panose="020B0502020202020204" pitchFamily="34" charset="0"/>
                      </a:endParaRPr>
                    </a:p>
                  </a:txBody>
                  <a:tcPr marL="6719" marR="6719" marT="6719" marB="0" anchor="ctr"/>
                </a:tc>
                <a:tc hMerge="1">
                  <a:txBody>
                    <a:bodyPr/>
                    <a:lstStyle/>
                    <a:p>
                      <a:pPr algn="l" fontAlgn="ctr"/>
                      <a:endParaRPr lang="en-US" sz="1200" b="1" i="0" u="none" strike="noStrike" dirty="0">
                        <a:effectLst/>
                        <a:latin typeface="Century Gothic" panose="020B0502020202020204" pitchFamily="34" charset="0"/>
                      </a:endParaRPr>
                    </a:p>
                  </a:txBody>
                  <a:tcPr marL="6719" marR="6719" marT="6719" marB="0" anchor="ctr"/>
                </a:tc>
                <a:tc hMerge="1">
                  <a:txBody>
                    <a:bodyPr/>
                    <a:lstStyle/>
                    <a:p>
                      <a:pPr algn="l" fontAlgn="ctr"/>
                      <a:endParaRPr lang="en-US" sz="1200" b="1" i="0" u="none" strike="noStrike" dirty="0">
                        <a:effectLst/>
                        <a:latin typeface="Century Gothic" panose="020B0502020202020204" pitchFamily="34" charset="0"/>
                      </a:endParaRPr>
                    </a:p>
                  </a:txBody>
                  <a:tcPr marL="6719" marR="6719" marT="6719" marB="0" anchor="ctr"/>
                </a:tc>
                <a:tc hMerge="1">
                  <a:txBody>
                    <a:bodyPr/>
                    <a:lstStyle/>
                    <a:p>
                      <a:pPr algn="l" fontAlgn="ctr"/>
                      <a:endParaRPr lang="en-US" sz="1200" b="1" i="0" u="none" strike="noStrike" dirty="0">
                        <a:effectLst/>
                        <a:latin typeface="Century Gothic" panose="020B0502020202020204" pitchFamily="34" charset="0"/>
                      </a:endParaRPr>
                    </a:p>
                  </a:txBody>
                  <a:tcPr marL="6719" marR="6719" marT="6719" marB="0" anchor="ctr"/>
                </a:tc>
                <a:extLst>
                  <a:ext uri="{0D108BD9-81ED-4DB2-BD59-A6C34878D82A}">
                    <a16:rowId xmlns:a16="http://schemas.microsoft.com/office/drawing/2014/main" val="3691275062"/>
                  </a:ext>
                </a:extLst>
              </a:tr>
              <a:tr h="212912">
                <a:tc>
                  <a:txBody>
                    <a:bodyPr/>
                    <a:lstStyle/>
                    <a:p>
                      <a:pPr algn="l" fontAlgn="b"/>
                      <a:r>
                        <a:rPr lang="en-US" sz="1200" u="none" strike="noStrike" dirty="0">
                          <a:effectLst/>
                        </a:rPr>
                        <a:t>Principal</a:t>
                      </a:r>
                      <a:endParaRPr lang="en-US" sz="1200" b="0" i="0" u="none" strike="noStrike" dirty="0">
                        <a:effectLst/>
                        <a:latin typeface="Century Gothic" panose="020B0502020202020204" pitchFamily="34" charset="0"/>
                      </a:endParaRPr>
                    </a:p>
                  </a:txBody>
                  <a:tcPr marL="80623" marR="6719" marT="6719" marB="0" anchor="b"/>
                </a:tc>
                <a:tc>
                  <a:txBody>
                    <a:bodyPr/>
                    <a:lstStyle/>
                    <a:p>
                      <a:pPr algn="r" fontAlgn="ctr"/>
                      <a:r>
                        <a:rPr lang="en-US" sz="1200" u="none" strike="noStrike" dirty="0">
                          <a:effectLst/>
                        </a:rPr>
                        <a:t>441,782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0" i="0" u="none" strike="noStrike" dirty="0">
                          <a:effectLst/>
                          <a:latin typeface="Century Gothic" panose="020B0502020202020204" pitchFamily="34" charset="0"/>
                        </a:rPr>
                        <a:t>457,142</a:t>
                      </a:r>
                    </a:p>
                  </a:txBody>
                  <a:tcPr marL="6719" marR="6719" marT="6719" marB="0" anchor="ctr"/>
                </a:tc>
                <a:tc>
                  <a:txBody>
                    <a:bodyPr/>
                    <a:lstStyle/>
                    <a:p>
                      <a:pPr algn="r" fontAlgn="ctr"/>
                      <a:r>
                        <a:rPr lang="en-US" sz="1200" u="none" strike="noStrike" dirty="0">
                          <a:effectLst/>
                        </a:rPr>
                        <a:t>457,142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u="none" strike="noStrike" dirty="0">
                          <a:effectLst/>
                        </a:rPr>
                        <a:t>337,521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u="none" strike="noStrike" dirty="0">
                          <a:effectLst/>
                        </a:rPr>
                        <a:t>337,521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u="none" strike="noStrike" dirty="0">
                          <a:effectLst/>
                        </a:rPr>
                        <a:t>     (119,621)</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2341579968"/>
                  </a:ext>
                </a:extLst>
              </a:tr>
              <a:tr h="212912">
                <a:tc>
                  <a:txBody>
                    <a:bodyPr/>
                    <a:lstStyle/>
                    <a:p>
                      <a:pPr algn="l" fontAlgn="b"/>
                      <a:r>
                        <a:rPr lang="en-US" sz="1200" u="none" strike="noStrike">
                          <a:effectLst/>
                        </a:rPr>
                        <a:t>Interest</a:t>
                      </a:r>
                      <a:endParaRPr lang="en-US" sz="1200" b="0" i="0" u="none" strike="noStrike">
                        <a:effectLst/>
                        <a:latin typeface="Century Gothic" panose="020B0502020202020204" pitchFamily="34" charset="0"/>
                      </a:endParaRPr>
                    </a:p>
                  </a:txBody>
                  <a:tcPr marL="80623" marR="6719" marT="6719" marB="0" anchor="b"/>
                </a:tc>
                <a:tc>
                  <a:txBody>
                    <a:bodyPr/>
                    <a:lstStyle/>
                    <a:p>
                      <a:pPr algn="r" fontAlgn="ctr"/>
                      <a:r>
                        <a:rPr lang="en-US" sz="1200" u="none" strike="noStrike" dirty="0">
                          <a:effectLst/>
                        </a:rPr>
                        <a:t>570,502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0" i="0" u="none" strike="noStrike" dirty="0">
                          <a:effectLst/>
                          <a:latin typeface="Century Gothic" panose="020B0502020202020204" pitchFamily="34" charset="0"/>
                        </a:rPr>
                        <a:t>557,447</a:t>
                      </a:r>
                    </a:p>
                  </a:txBody>
                  <a:tcPr marL="6719" marR="6719" marT="6719" marB="0" anchor="ctr"/>
                </a:tc>
                <a:tc>
                  <a:txBody>
                    <a:bodyPr/>
                    <a:lstStyle/>
                    <a:p>
                      <a:pPr algn="r" fontAlgn="ctr"/>
                      <a:r>
                        <a:rPr lang="en-US" sz="1200" u="none" strike="noStrike" dirty="0">
                          <a:effectLst/>
                        </a:rPr>
                        <a:t>557,447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u="none" strike="noStrike" dirty="0">
                          <a:effectLst/>
                        </a:rPr>
                        <a:t>478,934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u="none" strike="noStrike" dirty="0">
                          <a:effectLst/>
                        </a:rPr>
                        <a:t>478,934 </a:t>
                      </a:r>
                      <a:endParaRPr lang="en-US" sz="1200" b="0" i="0" u="none" strike="noStrike" dirty="0">
                        <a:effectLst/>
                        <a:latin typeface="Century Gothic" panose="020B0502020202020204" pitchFamily="34" charset="0"/>
                      </a:endParaRPr>
                    </a:p>
                  </a:txBody>
                  <a:tcPr marL="6719" marR="6719" marT="6719" marB="0" anchor="ctr"/>
                </a:tc>
                <a:tc>
                  <a:txBody>
                    <a:bodyPr/>
                    <a:lstStyle/>
                    <a:p>
                      <a:pPr algn="r" fontAlgn="ctr"/>
                      <a:r>
                        <a:rPr lang="en-US" sz="1200" u="none" strike="noStrike" dirty="0">
                          <a:effectLst/>
                        </a:rPr>
                        <a:t>         (78,513)</a:t>
                      </a:r>
                      <a:endParaRPr lang="en-US" sz="1200" b="0"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1569042654"/>
                  </a:ext>
                </a:extLst>
              </a:tr>
              <a:tr h="212912">
                <a:tc>
                  <a:txBody>
                    <a:bodyPr/>
                    <a:lstStyle/>
                    <a:p>
                      <a:pPr algn="r" fontAlgn="ctr"/>
                      <a:r>
                        <a:rPr lang="en-US" sz="1200" b="1" u="none" strike="noStrike" dirty="0">
                          <a:effectLst/>
                        </a:rPr>
                        <a:t>Total Debt</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1,012,284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i="0" u="none" strike="noStrike" dirty="0">
                          <a:effectLst/>
                          <a:latin typeface="Century Gothic" panose="020B0502020202020204" pitchFamily="34" charset="0"/>
                        </a:rPr>
                        <a:t>1,014,589</a:t>
                      </a:r>
                    </a:p>
                  </a:txBody>
                  <a:tcPr marL="6719" marR="6719" marT="6719" marB="0" anchor="ctr"/>
                </a:tc>
                <a:tc>
                  <a:txBody>
                    <a:bodyPr/>
                    <a:lstStyle/>
                    <a:p>
                      <a:pPr algn="r" fontAlgn="ctr"/>
                      <a:r>
                        <a:rPr lang="en-US" sz="1200" b="1" u="none" strike="noStrike" dirty="0">
                          <a:effectLst/>
                        </a:rPr>
                        <a:t>1,014,589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816,455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816,455 </a:t>
                      </a:r>
                      <a:endParaRPr lang="en-US" sz="1200" b="1" i="0" u="none" strike="noStrike" dirty="0">
                        <a:effectLst/>
                        <a:latin typeface="Century Gothic" panose="020B0502020202020204" pitchFamily="34" charset="0"/>
                      </a:endParaRPr>
                    </a:p>
                  </a:txBody>
                  <a:tcPr marL="6719" marR="6719" marT="6719" marB="0" anchor="ctr"/>
                </a:tc>
                <a:tc>
                  <a:txBody>
                    <a:bodyPr/>
                    <a:lstStyle/>
                    <a:p>
                      <a:pPr algn="r" fontAlgn="ctr"/>
                      <a:r>
                        <a:rPr lang="en-US" sz="1200" b="1" u="none" strike="noStrike" dirty="0">
                          <a:effectLst/>
                        </a:rPr>
                        <a:t>      (198,134)</a:t>
                      </a:r>
                      <a:endParaRPr lang="en-US" sz="1200" b="1"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72755433"/>
                  </a:ext>
                </a:extLst>
              </a:tr>
              <a:tr h="180040">
                <a:tc>
                  <a:txBody>
                    <a:bodyPr/>
                    <a:lstStyle/>
                    <a:p>
                      <a:pPr algn="r" fontAlgn="b"/>
                      <a:r>
                        <a:rPr lang="en-US" sz="1200" b="1" u="none" strike="noStrike">
                          <a:effectLst/>
                        </a:rPr>
                        <a:t>TOTAL EXPENDITURES</a:t>
                      </a:r>
                      <a:endParaRPr lang="en-US" sz="1200" b="1" i="0" u="none" strike="noStrike">
                        <a:effectLst/>
                        <a:latin typeface="Century Gothic" panose="020B0502020202020204" pitchFamily="34" charset="0"/>
                      </a:endParaRPr>
                    </a:p>
                  </a:txBody>
                  <a:tcPr marL="6719" marR="6719" marT="6719" marB="0" anchor="b"/>
                </a:tc>
                <a:tc>
                  <a:txBody>
                    <a:bodyPr/>
                    <a:lstStyle/>
                    <a:p>
                      <a:pPr algn="r" fontAlgn="b"/>
                      <a:r>
                        <a:rPr lang="en-US" sz="1200" b="1" u="none" strike="noStrike" dirty="0">
                          <a:effectLst/>
                        </a:rPr>
                        <a:t>14,849,737 </a:t>
                      </a:r>
                      <a:endParaRPr lang="en-US" sz="1200" b="1" i="0" u="none" strike="noStrike" dirty="0">
                        <a:effectLst/>
                        <a:latin typeface="Century Gothic" panose="020B0502020202020204" pitchFamily="34" charset="0"/>
                      </a:endParaRPr>
                    </a:p>
                  </a:txBody>
                  <a:tcPr marL="6719" marR="6719" marT="6719" marB="0" anchor="b"/>
                </a:tc>
                <a:tc>
                  <a:txBody>
                    <a:bodyPr/>
                    <a:lstStyle/>
                    <a:p>
                      <a:pPr algn="r" fontAlgn="b"/>
                      <a:r>
                        <a:rPr lang="en-US" sz="1200" b="1" i="0" u="none" strike="noStrike" dirty="0">
                          <a:effectLst/>
                          <a:latin typeface="Century Gothic" panose="020B0502020202020204" pitchFamily="34" charset="0"/>
                        </a:rPr>
                        <a:t>15,070,361</a:t>
                      </a:r>
                    </a:p>
                  </a:txBody>
                  <a:tcPr marL="6719" marR="6719" marT="6719" marB="0" anchor="b"/>
                </a:tc>
                <a:tc>
                  <a:txBody>
                    <a:bodyPr/>
                    <a:lstStyle/>
                    <a:p>
                      <a:pPr algn="r" fontAlgn="b"/>
                      <a:r>
                        <a:rPr lang="en-US" sz="1200" b="1" u="none" strike="noStrike" dirty="0">
                          <a:effectLst/>
                        </a:rPr>
                        <a:t>14,891,563 </a:t>
                      </a:r>
                      <a:endParaRPr lang="en-US" sz="1200" b="1" i="0" u="none" strike="noStrike" dirty="0">
                        <a:effectLst/>
                        <a:latin typeface="Century Gothic" panose="020B0502020202020204" pitchFamily="34" charset="0"/>
                      </a:endParaRPr>
                    </a:p>
                  </a:txBody>
                  <a:tcPr marL="6719" marR="6719" marT="6719" marB="0" anchor="b"/>
                </a:tc>
                <a:tc>
                  <a:txBody>
                    <a:bodyPr/>
                    <a:lstStyle/>
                    <a:p>
                      <a:pPr algn="r" fontAlgn="b"/>
                      <a:r>
                        <a:rPr lang="en-US" sz="1200" b="1" u="none" strike="noStrike" dirty="0">
                          <a:effectLst/>
                        </a:rPr>
                        <a:t>15,771,969 </a:t>
                      </a:r>
                      <a:endParaRPr lang="en-US" sz="1200" b="1" i="0" u="none" strike="noStrike" dirty="0">
                        <a:effectLst/>
                        <a:latin typeface="Century Gothic" panose="020B0502020202020204" pitchFamily="34" charset="0"/>
                      </a:endParaRPr>
                    </a:p>
                  </a:txBody>
                  <a:tcPr marL="6719" marR="6719" marT="6719" marB="0" anchor="b"/>
                </a:tc>
                <a:tc>
                  <a:txBody>
                    <a:bodyPr/>
                    <a:lstStyle/>
                    <a:p>
                      <a:pPr algn="r" fontAlgn="b"/>
                      <a:r>
                        <a:rPr lang="en-US" sz="1200" b="1" u="none" strike="noStrike" dirty="0">
                          <a:effectLst/>
                        </a:rPr>
                        <a:t>71,000 </a:t>
                      </a:r>
                      <a:endParaRPr lang="en-US" sz="1200" b="1" i="0" u="none" strike="noStrike" dirty="0">
                        <a:effectLst/>
                        <a:latin typeface="Century Gothic" panose="020B0502020202020204" pitchFamily="34" charset="0"/>
                      </a:endParaRPr>
                    </a:p>
                  </a:txBody>
                  <a:tcPr marL="6719" marR="6719" marT="6719" marB="0" anchor="b"/>
                </a:tc>
                <a:tc>
                  <a:txBody>
                    <a:bodyPr/>
                    <a:lstStyle/>
                    <a:p>
                      <a:pPr algn="r" fontAlgn="b"/>
                      <a:r>
                        <a:rPr lang="en-US" sz="1200" b="1" u="none" strike="noStrike" dirty="0">
                          <a:effectLst/>
                        </a:rPr>
                        <a:t>15,842,969 </a:t>
                      </a:r>
                      <a:endParaRPr lang="en-US" sz="1200" b="1" i="0" u="none" strike="noStrike" dirty="0">
                        <a:effectLst/>
                        <a:latin typeface="Century Gothic" panose="020B0502020202020204" pitchFamily="34" charset="0"/>
                      </a:endParaRPr>
                    </a:p>
                  </a:txBody>
                  <a:tcPr marL="6719" marR="6719" marT="6719" marB="0" anchor="b"/>
                </a:tc>
                <a:tc>
                  <a:txBody>
                    <a:bodyPr/>
                    <a:lstStyle/>
                    <a:p>
                      <a:pPr algn="r" fontAlgn="ctr"/>
                      <a:r>
                        <a:rPr lang="en-US" sz="1200" b="1" u="none" strike="noStrike" dirty="0">
                          <a:effectLst/>
                        </a:rPr>
                        <a:t>951,406 </a:t>
                      </a:r>
                      <a:endParaRPr lang="en-US" sz="1200" b="1" i="0" u="none" strike="noStrike" dirty="0">
                        <a:effectLst/>
                        <a:latin typeface="Century Gothic" panose="020B0502020202020204" pitchFamily="34" charset="0"/>
                      </a:endParaRPr>
                    </a:p>
                  </a:txBody>
                  <a:tcPr marL="6719" marR="6719" marT="6719" marB="0" anchor="ctr">
                    <a:solidFill>
                      <a:schemeClr val="accent2">
                        <a:lumMod val="40000"/>
                        <a:lumOff val="60000"/>
                      </a:schemeClr>
                    </a:solidFill>
                  </a:tcPr>
                </a:tc>
                <a:extLst>
                  <a:ext uri="{0D108BD9-81ED-4DB2-BD59-A6C34878D82A}">
                    <a16:rowId xmlns:a16="http://schemas.microsoft.com/office/drawing/2014/main" val="1160982060"/>
                  </a:ext>
                </a:extLst>
              </a:tr>
            </a:tbl>
          </a:graphicData>
        </a:graphic>
      </p:graphicFrame>
      <p:sp>
        <p:nvSpPr>
          <p:cNvPr id="10" name="TextBox 9">
            <a:extLst>
              <a:ext uri="{FF2B5EF4-FFF2-40B4-BE49-F238E27FC236}">
                <a16:creationId xmlns:a16="http://schemas.microsoft.com/office/drawing/2014/main" id="{5635002B-FC1D-47CD-9367-855F6A026015}"/>
              </a:ext>
            </a:extLst>
          </p:cNvPr>
          <p:cNvSpPr txBox="1"/>
          <p:nvPr/>
        </p:nvSpPr>
        <p:spPr>
          <a:xfrm>
            <a:off x="4873622" y="4818050"/>
            <a:ext cx="4737749" cy="2031325"/>
          </a:xfrm>
          <a:prstGeom prst="rect">
            <a:avLst/>
          </a:prstGeom>
          <a:noFill/>
        </p:spPr>
        <p:txBody>
          <a:bodyPr wrap="square" rtlCol="0">
            <a:spAutoFit/>
          </a:bodyPr>
          <a:lstStyle/>
          <a:p>
            <a:r>
              <a:rPr lang="en-US" sz="1400" dirty="0"/>
              <a:t>Adjustments Following First Hearing:</a:t>
            </a:r>
          </a:p>
          <a:p>
            <a:pPr marL="285750" indent="-285750">
              <a:buFont typeface="Arial" panose="020B0604020202020204" pitchFamily="34" charset="0"/>
              <a:buChar char="•"/>
            </a:pPr>
            <a:r>
              <a:rPr lang="en-US" sz="1400" dirty="0"/>
              <a:t>Parks &amp; Recreation - $140,000</a:t>
            </a:r>
          </a:p>
          <a:p>
            <a:pPr marL="742950" lvl="1" indent="-285750">
              <a:buFont typeface="Arial" panose="020B0604020202020204" pitchFamily="34" charset="0"/>
              <a:buChar char="•"/>
            </a:pPr>
            <a:r>
              <a:rPr lang="en-US" sz="1400" dirty="0"/>
              <a:t>CRP Security - $90,000</a:t>
            </a:r>
          </a:p>
          <a:p>
            <a:pPr marL="742950" lvl="1" indent="-285750">
              <a:buFont typeface="Arial" panose="020B0604020202020204" pitchFamily="34" charset="0"/>
              <a:buChar char="•"/>
            </a:pPr>
            <a:r>
              <a:rPr lang="en-US" sz="1400" dirty="0"/>
              <a:t>PBP Security - $30,000</a:t>
            </a:r>
          </a:p>
          <a:p>
            <a:pPr marL="742950" lvl="1" indent="-285750">
              <a:buFont typeface="Arial" panose="020B0604020202020204" pitchFamily="34" charset="0"/>
              <a:buChar char="•"/>
            </a:pPr>
            <a:r>
              <a:rPr lang="en-US" sz="1400" dirty="0"/>
              <a:t>Reservation Specialist (PT) - $20,000</a:t>
            </a:r>
          </a:p>
          <a:p>
            <a:endParaRPr lang="en-US" sz="1400" dirty="0"/>
          </a:p>
          <a:p>
            <a:r>
              <a:rPr lang="en-US" sz="1400" dirty="0"/>
              <a:t>Debt Interest Rate Information:</a:t>
            </a:r>
          </a:p>
          <a:p>
            <a:pPr marL="285750" indent="-285750">
              <a:buFont typeface="Arial" panose="020B0604020202020204" pitchFamily="34" charset="0"/>
              <a:buChar char="•"/>
            </a:pPr>
            <a:r>
              <a:rPr lang="en-US" sz="1400" dirty="0"/>
              <a:t>Library Bond – 2.359%</a:t>
            </a:r>
          </a:p>
          <a:p>
            <a:pPr marL="285750" indent="-285750">
              <a:buFont typeface="Arial" panose="020B0604020202020204" pitchFamily="34" charset="0"/>
              <a:buChar char="•"/>
            </a:pPr>
            <a:r>
              <a:rPr lang="en-US" sz="1400" dirty="0"/>
              <a:t>2010 Bond – 4.64%</a:t>
            </a:r>
          </a:p>
        </p:txBody>
      </p:sp>
    </p:spTree>
    <p:extLst>
      <p:ext uri="{BB962C8B-B14F-4D97-AF65-F5344CB8AC3E}">
        <p14:creationId xmlns:p14="http://schemas.microsoft.com/office/powerpoint/2010/main" val="134099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8285-DF95-4ED0-B7E7-1F501266D8CB}"/>
              </a:ext>
            </a:extLst>
          </p:cNvPr>
          <p:cNvSpPr>
            <a:spLocks noGrp="1"/>
          </p:cNvSpPr>
          <p:nvPr>
            <p:ph type="title"/>
          </p:nvPr>
        </p:nvSpPr>
        <p:spPr>
          <a:xfrm>
            <a:off x="293615" y="447188"/>
            <a:ext cx="11534861" cy="970450"/>
          </a:xfrm>
        </p:spPr>
        <p:txBody>
          <a:bodyPr/>
          <a:lstStyle/>
          <a:p>
            <a:r>
              <a:rPr lang="en-US" dirty="0"/>
              <a:t>Bicycle Master Plan &amp; Stormwater Master Plan</a:t>
            </a:r>
          </a:p>
        </p:txBody>
      </p:sp>
      <p:sp>
        <p:nvSpPr>
          <p:cNvPr id="3" name="Slide Number Placeholder 2">
            <a:extLst>
              <a:ext uri="{FF2B5EF4-FFF2-40B4-BE49-F238E27FC236}">
                <a16:creationId xmlns:a16="http://schemas.microsoft.com/office/drawing/2014/main" id="{0CF65E15-0912-44BB-AEDC-A4085AC0A30D}"/>
              </a:ext>
            </a:extLst>
          </p:cNvPr>
          <p:cNvSpPr>
            <a:spLocks noGrp="1"/>
          </p:cNvSpPr>
          <p:nvPr>
            <p:ph type="sldNum" sz="quarter" idx="12"/>
          </p:nvPr>
        </p:nvSpPr>
        <p:spPr/>
        <p:txBody>
          <a:bodyPr/>
          <a:lstStyle/>
          <a:p>
            <a:fld id="{6D22F896-40B5-4ADD-8801-0D06FADFA095}" type="slidenum">
              <a:rPr lang="en-US" smtClean="0"/>
              <a:t>30</a:t>
            </a:fld>
            <a:endParaRPr lang="en-US" dirty="0"/>
          </a:p>
        </p:txBody>
      </p:sp>
      <p:sp>
        <p:nvSpPr>
          <p:cNvPr id="4" name="TextBox 3">
            <a:extLst>
              <a:ext uri="{FF2B5EF4-FFF2-40B4-BE49-F238E27FC236}">
                <a16:creationId xmlns:a16="http://schemas.microsoft.com/office/drawing/2014/main" id="{7D5BEA98-59E1-467B-BCA6-7218A4A68880}"/>
              </a:ext>
            </a:extLst>
          </p:cNvPr>
          <p:cNvSpPr txBox="1"/>
          <p:nvPr/>
        </p:nvSpPr>
        <p:spPr>
          <a:xfrm>
            <a:off x="511728" y="2147582"/>
            <a:ext cx="10989578" cy="1754326"/>
          </a:xfrm>
          <a:prstGeom prst="rect">
            <a:avLst/>
          </a:prstGeom>
          <a:noFill/>
        </p:spPr>
        <p:txBody>
          <a:bodyPr wrap="square" rtlCol="0">
            <a:spAutoFit/>
          </a:bodyPr>
          <a:lstStyle/>
          <a:p>
            <a:r>
              <a:rPr lang="en-US" b="1" dirty="0"/>
              <a:t>Stormwater Master Plan Update:  </a:t>
            </a:r>
          </a:p>
          <a:p>
            <a:pPr marL="285750" indent="-285750">
              <a:buFont typeface="Arial" panose="020B0604020202020204" pitchFamily="34" charset="0"/>
              <a:buChar char="•"/>
            </a:pPr>
            <a:r>
              <a:rPr lang="en-US" dirty="0"/>
              <a:t>Agreement with Kimley-Horn executed on 3/20/20</a:t>
            </a:r>
          </a:p>
          <a:p>
            <a:pPr marL="285750" indent="-285750">
              <a:buFont typeface="Arial" panose="020B0604020202020204" pitchFamily="34" charset="0"/>
              <a:buChar char="•"/>
            </a:pPr>
            <a:r>
              <a:rPr lang="en-US" dirty="0"/>
              <a:t>Notice to Proceed issued on 4/21/20</a:t>
            </a:r>
          </a:p>
          <a:p>
            <a:pPr marL="285750" indent="-285750">
              <a:buFont typeface="Arial" panose="020B0604020202020204" pitchFamily="34" charset="0"/>
              <a:buChar char="•"/>
            </a:pPr>
            <a:r>
              <a:rPr lang="en-US" dirty="0"/>
              <a:t>Kick-off meeting held on 4/21/20</a:t>
            </a:r>
          </a:p>
          <a:p>
            <a:pPr marL="285750" indent="-285750">
              <a:buFont typeface="Arial" panose="020B0604020202020204" pitchFamily="34" charset="0"/>
              <a:buChar char="•"/>
            </a:pPr>
            <a:r>
              <a:rPr lang="en-US" dirty="0"/>
              <a:t>Consultant has submitted two drafts/ progress sets to staff for review</a:t>
            </a:r>
          </a:p>
          <a:p>
            <a:pPr marL="285750" indent="-285750">
              <a:buFont typeface="Arial" panose="020B0604020202020204" pitchFamily="34" charset="0"/>
              <a:buChar char="•"/>
            </a:pPr>
            <a:r>
              <a:rPr lang="en-US" dirty="0"/>
              <a:t>Project completion anticipated for 11/30/20.</a:t>
            </a:r>
          </a:p>
        </p:txBody>
      </p:sp>
      <p:sp>
        <p:nvSpPr>
          <p:cNvPr id="6" name="TextBox 5">
            <a:extLst>
              <a:ext uri="{FF2B5EF4-FFF2-40B4-BE49-F238E27FC236}">
                <a16:creationId xmlns:a16="http://schemas.microsoft.com/office/drawing/2014/main" id="{ACB4EE32-C9E5-472B-9B94-DBA9621CF241}"/>
              </a:ext>
            </a:extLst>
          </p:cNvPr>
          <p:cNvSpPr txBox="1"/>
          <p:nvPr/>
        </p:nvSpPr>
        <p:spPr>
          <a:xfrm>
            <a:off x="566256" y="4161562"/>
            <a:ext cx="10989578" cy="2031325"/>
          </a:xfrm>
          <a:prstGeom prst="rect">
            <a:avLst/>
          </a:prstGeom>
          <a:noFill/>
        </p:spPr>
        <p:txBody>
          <a:bodyPr wrap="square" rtlCol="0">
            <a:spAutoFit/>
          </a:bodyPr>
          <a:lstStyle/>
          <a:p>
            <a:r>
              <a:rPr lang="en-US" b="1" dirty="0"/>
              <a:t>Bicycle &amp; Pedestrian Master Plan Update:  </a:t>
            </a:r>
          </a:p>
          <a:p>
            <a:pPr marL="285750" indent="-285750">
              <a:buFont typeface="Arial" panose="020B0604020202020204" pitchFamily="34" charset="0"/>
              <a:buChar char="•"/>
            </a:pPr>
            <a:r>
              <a:rPr lang="en-US" dirty="0"/>
              <a:t>Proposal submitted by The Corradino Group for the fee of $ 38,584.98</a:t>
            </a:r>
          </a:p>
          <a:p>
            <a:pPr marL="285750" indent="-285750">
              <a:buFont typeface="Arial" panose="020B0604020202020204" pitchFamily="34" charset="0"/>
              <a:buChar char="•"/>
            </a:pPr>
            <a:r>
              <a:rPr lang="en-US" dirty="0"/>
              <a:t>Scope included project management &amp; public engagement services, date collection &amp; existing conditions analysis, grid development &amp; gap analysis, alternatives &amp; project development, prioritization, and final report.</a:t>
            </a:r>
          </a:p>
          <a:p>
            <a:pPr marL="285750" indent="-285750">
              <a:buFont typeface="Arial" panose="020B0604020202020204" pitchFamily="34" charset="0"/>
              <a:buChar char="•"/>
            </a:pPr>
            <a:r>
              <a:rPr lang="en-US" dirty="0"/>
              <a:t>Project would be completed within 6 months of Notice to Proceed</a:t>
            </a:r>
          </a:p>
          <a:p>
            <a:pPr marL="285750" indent="-285750">
              <a:buFont typeface="Arial" panose="020B0604020202020204" pitchFamily="34" charset="0"/>
              <a:buChar char="•"/>
            </a:pPr>
            <a:r>
              <a:rPr lang="en-US" dirty="0"/>
              <a:t>Unbudgeted item</a:t>
            </a:r>
          </a:p>
        </p:txBody>
      </p:sp>
      <p:sp>
        <p:nvSpPr>
          <p:cNvPr id="5" name="TextBox 4">
            <a:extLst>
              <a:ext uri="{FF2B5EF4-FFF2-40B4-BE49-F238E27FC236}">
                <a16:creationId xmlns:a16="http://schemas.microsoft.com/office/drawing/2014/main" id="{C29AF80A-4885-4174-96B8-6B1B2C6C599D}"/>
              </a:ext>
            </a:extLst>
          </p:cNvPr>
          <p:cNvSpPr txBox="1"/>
          <p:nvPr/>
        </p:nvSpPr>
        <p:spPr>
          <a:xfrm>
            <a:off x="331642" y="6406487"/>
            <a:ext cx="11408844" cy="307777"/>
          </a:xfrm>
          <a:prstGeom prst="rect">
            <a:avLst/>
          </a:prstGeom>
          <a:noFill/>
        </p:spPr>
        <p:txBody>
          <a:bodyPr wrap="square" rtlCol="0">
            <a:spAutoFit/>
          </a:bodyPr>
          <a:lstStyle/>
          <a:p>
            <a:r>
              <a:rPr lang="en-US" sz="1400" i="1" dirty="0"/>
              <a:t>Council Request:  update on status of Stormwater MP &amp; Bicycle &amp; Pedestrian MP</a:t>
            </a:r>
          </a:p>
        </p:txBody>
      </p:sp>
    </p:spTree>
    <p:extLst>
      <p:ext uri="{BB962C8B-B14F-4D97-AF65-F5344CB8AC3E}">
        <p14:creationId xmlns:p14="http://schemas.microsoft.com/office/powerpoint/2010/main" val="183273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3CE06-69E3-42CB-88CD-D23109FCA846}"/>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51E89C05-CC5D-4709-A8DE-CF71AE6AC8A7}"/>
              </a:ext>
            </a:extLst>
          </p:cNvPr>
          <p:cNvSpPr>
            <a:spLocks noGrp="1"/>
          </p:cNvSpPr>
          <p:nvPr>
            <p:ph type="body" sz="quarter" idx="16"/>
          </p:nvPr>
        </p:nvSpPr>
        <p:spPr/>
        <p:txBody>
          <a:bodyPr/>
          <a:lstStyle/>
          <a:p>
            <a:r>
              <a:rPr lang="en-US" dirty="0"/>
              <a:t>Any questions?</a:t>
            </a:r>
          </a:p>
        </p:txBody>
      </p:sp>
      <p:sp>
        <p:nvSpPr>
          <p:cNvPr id="4" name="Slide Number Placeholder 3">
            <a:extLst>
              <a:ext uri="{FF2B5EF4-FFF2-40B4-BE49-F238E27FC236}">
                <a16:creationId xmlns:a16="http://schemas.microsoft.com/office/drawing/2014/main" id="{2F4CC617-8CF7-434C-815B-0CA30E7D51A7}"/>
              </a:ext>
            </a:extLst>
          </p:cNvPr>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61600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BE4A-29E2-47BF-9AEE-9091084BF007}"/>
              </a:ext>
            </a:extLst>
          </p:cNvPr>
          <p:cNvSpPr>
            <a:spLocks noGrp="1"/>
          </p:cNvSpPr>
          <p:nvPr>
            <p:ph type="title"/>
          </p:nvPr>
        </p:nvSpPr>
        <p:spPr>
          <a:xfrm>
            <a:off x="211756" y="-4275"/>
            <a:ext cx="11170241" cy="579508"/>
          </a:xfrm>
        </p:spPr>
        <p:txBody>
          <a:bodyPr/>
          <a:lstStyle/>
          <a:p>
            <a:r>
              <a:rPr lang="en-US" sz="3600" dirty="0"/>
              <a:t>Budget Summary – General Fund, Fund Balance</a:t>
            </a:r>
          </a:p>
        </p:txBody>
      </p:sp>
      <p:sp>
        <p:nvSpPr>
          <p:cNvPr id="3" name="Slide Number Placeholder 2">
            <a:extLst>
              <a:ext uri="{FF2B5EF4-FFF2-40B4-BE49-F238E27FC236}">
                <a16:creationId xmlns:a16="http://schemas.microsoft.com/office/drawing/2014/main" id="{514585FC-204F-44C6-96E1-A3C69BB83C46}"/>
              </a:ext>
            </a:extLst>
          </p:cNvPr>
          <p:cNvSpPr>
            <a:spLocks noGrp="1"/>
          </p:cNvSpPr>
          <p:nvPr>
            <p:ph type="sldNum" sz="quarter" idx="12"/>
          </p:nvPr>
        </p:nvSpPr>
        <p:spPr>
          <a:xfrm>
            <a:off x="10834671" y="6064636"/>
            <a:ext cx="1062155" cy="490599"/>
          </a:xfrm>
        </p:spPr>
        <p:txBody>
          <a:bodyPr/>
          <a:lstStyle/>
          <a:p>
            <a:fld id="{6D22F896-40B5-4ADD-8801-0D06FADFA095}" type="slidenum">
              <a:rPr lang="en-US" smtClean="0">
                <a:solidFill>
                  <a:schemeClr val="tx1"/>
                </a:solidFill>
              </a:rPr>
              <a:t>4</a:t>
            </a:fld>
            <a:endParaRPr lang="en-US" dirty="0">
              <a:solidFill>
                <a:schemeClr val="tx1"/>
              </a:solidFill>
            </a:endParaRPr>
          </a:p>
        </p:txBody>
      </p:sp>
      <p:sp>
        <p:nvSpPr>
          <p:cNvPr id="7" name="TextBox 6">
            <a:extLst>
              <a:ext uri="{FF2B5EF4-FFF2-40B4-BE49-F238E27FC236}">
                <a16:creationId xmlns:a16="http://schemas.microsoft.com/office/drawing/2014/main" id="{B0C06C22-0581-43FA-8FBB-1AFAF44BF192}"/>
              </a:ext>
            </a:extLst>
          </p:cNvPr>
          <p:cNvSpPr txBox="1"/>
          <p:nvPr/>
        </p:nvSpPr>
        <p:spPr>
          <a:xfrm>
            <a:off x="360458" y="5663605"/>
            <a:ext cx="9261714" cy="646331"/>
          </a:xfrm>
          <a:prstGeom prst="rect">
            <a:avLst/>
          </a:prstGeom>
          <a:noFill/>
        </p:spPr>
        <p:txBody>
          <a:bodyPr wrap="square" rtlCol="0">
            <a:spAutoFit/>
          </a:bodyPr>
          <a:lstStyle/>
          <a:p>
            <a:r>
              <a:rPr lang="en-US" dirty="0"/>
              <a:t>Adjustments Following First Hearing:</a:t>
            </a:r>
          </a:p>
          <a:p>
            <a:pPr marL="285750" indent="-285750">
              <a:buFont typeface="Arial" panose="020B0604020202020204" pitchFamily="34" charset="0"/>
              <a:buChar char="•"/>
            </a:pPr>
            <a:r>
              <a:rPr lang="en-US" dirty="0"/>
              <a:t>Unassigned Fund Balance Transfer- $71,000 – Transferred to GF Revenues </a:t>
            </a:r>
          </a:p>
        </p:txBody>
      </p:sp>
      <p:graphicFrame>
        <p:nvGraphicFramePr>
          <p:cNvPr id="4" name="Table 3">
            <a:extLst>
              <a:ext uri="{FF2B5EF4-FFF2-40B4-BE49-F238E27FC236}">
                <a16:creationId xmlns:a16="http://schemas.microsoft.com/office/drawing/2014/main" id="{5A225A20-C106-4E7D-B1EF-35B9B7B69042}"/>
              </a:ext>
            </a:extLst>
          </p:cNvPr>
          <p:cNvGraphicFramePr>
            <a:graphicFrameLocks noGrp="1"/>
          </p:cNvGraphicFramePr>
          <p:nvPr>
            <p:extLst>
              <p:ext uri="{D42A27DB-BD31-4B8C-83A1-F6EECF244321}">
                <p14:modId xmlns:p14="http://schemas.microsoft.com/office/powerpoint/2010/main" val="129878840"/>
              </p:ext>
            </p:extLst>
          </p:nvPr>
        </p:nvGraphicFramePr>
        <p:xfrm>
          <a:off x="360458" y="725268"/>
          <a:ext cx="11536368" cy="4938337"/>
        </p:xfrm>
        <a:graphic>
          <a:graphicData uri="http://schemas.openxmlformats.org/drawingml/2006/table">
            <a:tbl>
              <a:tblPr>
                <a:tableStyleId>{5C22544A-7EE6-4342-B048-85BDC9FD1C3A}</a:tableStyleId>
              </a:tblPr>
              <a:tblGrid>
                <a:gridCol w="2813301">
                  <a:extLst>
                    <a:ext uri="{9D8B030D-6E8A-4147-A177-3AD203B41FA5}">
                      <a16:colId xmlns:a16="http://schemas.microsoft.com/office/drawing/2014/main" val="4053840533"/>
                    </a:ext>
                  </a:extLst>
                </a:gridCol>
                <a:gridCol w="1206225">
                  <a:extLst>
                    <a:ext uri="{9D8B030D-6E8A-4147-A177-3AD203B41FA5}">
                      <a16:colId xmlns:a16="http://schemas.microsoft.com/office/drawing/2014/main" val="1745396548"/>
                    </a:ext>
                  </a:extLst>
                </a:gridCol>
                <a:gridCol w="1206225">
                  <a:extLst>
                    <a:ext uri="{9D8B030D-6E8A-4147-A177-3AD203B41FA5}">
                      <a16:colId xmlns:a16="http://schemas.microsoft.com/office/drawing/2014/main" val="7840504"/>
                    </a:ext>
                  </a:extLst>
                </a:gridCol>
                <a:gridCol w="1206225">
                  <a:extLst>
                    <a:ext uri="{9D8B030D-6E8A-4147-A177-3AD203B41FA5}">
                      <a16:colId xmlns:a16="http://schemas.microsoft.com/office/drawing/2014/main" val="1858320153"/>
                    </a:ext>
                  </a:extLst>
                </a:gridCol>
                <a:gridCol w="1206225">
                  <a:extLst>
                    <a:ext uri="{9D8B030D-6E8A-4147-A177-3AD203B41FA5}">
                      <a16:colId xmlns:a16="http://schemas.microsoft.com/office/drawing/2014/main" val="2746536099"/>
                    </a:ext>
                  </a:extLst>
                </a:gridCol>
                <a:gridCol w="1294486">
                  <a:extLst>
                    <a:ext uri="{9D8B030D-6E8A-4147-A177-3AD203B41FA5}">
                      <a16:colId xmlns:a16="http://schemas.microsoft.com/office/drawing/2014/main" val="1014018094"/>
                    </a:ext>
                  </a:extLst>
                </a:gridCol>
                <a:gridCol w="1397456">
                  <a:extLst>
                    <a:ext uri="{9D8B030D-6E8A-4147-A177-3AD203B41FA5}">
                      <a16:colId xmlns:a16="http://schemas.microsoft.com/office/drawing/2014/main" val="349631173"/>
                    </a:ext>
                  </a:extLst>
                </a:gridCol>
                <a:gridCol w="1206225">
                  <a:extLst>
                    <a:ext uri="{9D8B030D-6E8A-4147-A177-3AD203B41FA5}">
                      <a16:colId xmlns:a16="http://schemas.microsoft.com/office/drawing/2014/main" val="1212801029"/>
                    </a:ext>
                  </a:extLst>
                </a:gridCol>
              </a:tblGrid>
              <a:tr h="521287">
                <a:tc>
                  <a:txBody>
                    <a:bodyPr/>
                    <a:lstStyle/>
                    <a:p>
                      <a:pPr algn="ctr" fontAlgn="ctr"/>
                      <a:r>
                        <a:rPr lang="en-US" sz="1200" b="1" u="none" strike="noStrike" dirty="0">
                          <a:effectLst/>
                        </a:rPr>
                        <a:t>Description</a:t>
                      </a:r>
                      <a:endParaRPr lang="en-US" sz="1200" b="1" i="0" u="none" strike="noStrike" dirty="0">
                        <a:effectLst/>
                        <a:latin typeface="Century Gothic" panose="020B0502020202020204" pitchFamily="34" charset="0"/>
                      </a:endParaRPr>
                    </a:p>
                  </a:txBody>
                  <a:tcPr marL="7355" marR="7355" marT="7355" marB="0" anchor="ctr"/>
                </a:tc>
                <a:tc>
                  <a:txBody>
                    <a:bodyPr/>
                    <a:lstStyle/>
                    <a:p>
                      <a:pPr algn="ctr" fontAlgn="t"/>
                      <a:r>
                        <a:rPr lang="en-US" sz="1200" b="1" u="none" strike="noStrike" dirty="0">
                          <a:effectLst/>
                        </a:rPr>
                        <a:t> Actual </a:t>
                      </a:r>
                      <a:br>
                        <a:rPr lang="en-US" sz="1200" b="1" u="none" strike="noStrike" dirty="0">
                          <a:effectLst/>
                        </a:rPr>
                      </a:br>
                      <a:r>
                        <a:rPr lang="en-US" sz="1200" b="1" u="none" strike="noStrike" dirty="0">
                          <a:effectLst/>
                        </a:rPr>
                        <a:t>FY 2018-19 </a:t>
                      </a:r>
                      <a:endParaRPr lang="en-US" sz="1200" b="1" i="0" u="none" strike="noStrike" dirty="0">
                        <a:effectLst/>
                        <a:latin typeface="Century Gothic" panose="020B0502020202020204" pitchFamily="34" charset="0"/>
                      </a:endParaRPr>
                    </a:p>
                  </a:txBody>
                  <a:tcPr marL="7355" marR="7355" marT="7355" marB="0"/>
                </a:tc>
                <a:tc>
                  <a:txBody>
                    <a:bodyPr/>
                    <a:lstStyle/>
                    <a:p>
                      <a:pPr algn="ctr" fontAlgn="t"/>
                      <a:r>
                        <a:rPr lang="en-US" sz="1200" b="1" u="none" strike="noStrike" dirty="0">
                          <a:effectLst/>
                        </a:rPr>
                        <a:t> Adopted Budget</a:t>
                      </a:r>
                      <a:br>
                        <a:rPr lang="en-US" sz="1200" b="1" u="none" strike="noStrike" dirty="0">
                          <a:effectLst/>
                        </a:rPr>
                      </a:br>
                      <a:r>
                        <a:rPr lang="en-US" sz="1200" b="1" u="none" strike="noStrike" dirty="0">
                          <a:effectLst/>
                        </a:rPr>
                        <a:t>FY 2019-20 </a:t>
                      </a:r>
                      <a:endParaRPr lang="en-US" sz="1200" b="1" i="0" u="none" strike="noStrike" dirty="0">
                        <a:effectLst/>
                        <a:latin typeface="Century Gothic" panose="020B0502020202020204" pitchFamily="34" charset="0"/>
                      </a:endParaRPr>
                    </a:p>
                  </a:txBody>
                  <a:tcPr marL="7355" marR="7355" marT="7355" marB="0"/>
                </a:tc>
                <a:tc>
                  <a:txBody>
                    <a:bodyPr/>
                    <a:lstStyle/>
                    <a:p>
                      <a:pPr algn="ctr" fontAlgn="t"/>
                      <a:r>
                        <a:rPr lang="en-US" sz="1200" b="1" u="none" strike="noStrike" dirty="0">
                          <a:effectLst/>
                        </a:rPr>
                        <a:t> Estimated Final</a:t>
                      </a:r>
                      <a:br>
                        <a:rPr lang="en-US" sz="1200" b="1" u="none" strike="noStrike" dirty="0">
                          <a:effectLst/>
                        </a:rPr>
                      </a:br>
                      <a:r>
                        <a:rPr lang="en-US" sz="1200" b="1" u="none" strike="noStrike" dirty="0">
                          <a:effectLst/>
                        </a:rPr>
                        <a:t>FY 2019-20 </a:t>
                      </a:r>
                      <a:endParaRPr lang="en-US" sz="1200" b="1" i="0" u="none" strike="noStrike" dirty="0">
                        <a:effectLst/>
                        <a:latin typeface="Century Gothic" panose="020B0502020202020204" pitchFamily="34" charset="0"/>
                      </a:endParaRPr>
                    </a:p>
                  </a:txBody>
                  <a:tcPr marL="7355" marR="7355" marT="7355" marB="0"/>
                </a:tc>
                <a:tc>
                  <a:txBody>
                    <a:bodyPr/>
                    <a:lstStyle/>
                    <a:p>
                      <a:pPr algn="ctr" fontAlgn="t"/>
                      <a:r>
                        <a:rPr lang="en-US" sz="1200" b="1" u="none" strike="noStrike" dirty="0">
                          <a:effectLst/>
                        </a:rPr>
                        <a:t> Proposed Budget</a:t>
                      </a:r>
                      <a:br>
                        <a:rPr lang="en-US" sz="1200" b="1" u="none" strike="noStrike" dirty="0">
                          <a:effectLst/>
                        </a:rPr>
                      </a:br>
                      <a:r>
                        <a:rPr lang="en-US" sz="1200" b="1" u="none" strike="noStrike" dirty="0">
                          <a:effectLst/>
                        </a:rPr>
                        <a:t>FY 2020-21 </a:t>
                      </a:r>
                      <a:endParaRPr lang="en-US" sz="1200" b="1" i="0" u="none" strike="noStrike" dirty="0">
                        <a:effectLst/>
                        <a:latin typeface="Century Gothic" panose="020B0502020202020204" pitchFamily="34" charset="0"/>
                      </a:endParaRPr>
                    </a:p>
                  </a:txBody>
                  <a:tcPr marL="7355" marR="7355" marT="7355" marB="0"/>
                </a:tc>
                <a:tc>
                  <a:txBody>
                    <a:bodyPr/>
                    <a:lstStyle/>
                    <a:p>
                      <a:pPr algn="ctr" fontAlgn="t"/>
                      <a:r>
                        <a:rPr lang="en-US" sz="1200" b="1" u="none" strike="noStrike" dirty="0">
                          <a:effectLst/>
                        </a:rPr>
                        <a:t> Adjustments 1st Hearing </a:t>
                      </a:r>
                      <a:endParaRPr lang="en-US" sz="1200" b="1" i="0" u="none" strike="noStrike" dirty="0">
                        <a:effectLst/>
                        <a:latin typeface="Century Gothic" panose="020B0502020202020204" pitchFamily="34" charset="0"/>
                      </a:endParaRPr>
                    </a:p>
                  </a:txBody>
                  <a:tcPr marL="7355" marR="7355" marT="7355" marB="0"/>
                </a:tc>
                <a:tc>
                  <a:txBody>
                    <a:bodyPr/>
                    <a:lstStyle/>
                    <a:p>
                      <a:pPr algn="ctr" fontAlgn="t"/>
                      <a:r>
                        <a:rPr lang="en-US" sz="1200" b="1" u="none" strike="noStrike" dirty="0">
                          <a:effectLst/>
                        </a:rPr>
                        <a:t> Tentative Budget </a:t>
                      </a:r>
                      <a:br>
                        <a:rPr lang="en-US" sz="1200" b="1" u="none" strike="noStrike" dirty="0">
                          <a:effectLst/>
                        </a:rPr>
                      </a:br>
                      <a:r>
                        <a:rPr lang="en-US" sz="1200" b="1" u="none" strike="noStrike" dirty="0">
                          <a:effectLst/>
                        </a:rPr>
                        <a:t>FY 2020-21 </a:t>
                      </a:r>
                      <a:endParaRPr lang="en-US" sz="1200" b="1" i="0" u="none" strike="noStrike" dirty="0">
                        <a:effectLst/>
                        <a:latin typeface="Century Gothic" panose="020B0502020202020204" pitchFamily="34" charset="0"/>
                      </a:endParaRPr>
                    </a:p>
                  </a:txBody>
                  <a:tcPr marL="7355" marR="7355" marT="7355" marB="0"/>
                </a:tc>
                <a:tc>
                  <a:txBody>
                    <a:bodyPr/>
                    <a:lstStyle/>
                    <a:p>
                      <a:pPr algn="ctr" fontAlgn="ctr"/>
                      <a:r>
                        <a:rPr lang="en-US" sz="1200" b="1" u="none" strike="noStrike" dirty="0">
                          <a:effectLst/>
                        </a:rPr>
                        <a:t> Diff. (FY 20 Est. Final &amp; FY 21 Tent.) </a:t>
                      </a:r>
                      <a:endParaRPr lang="en-US" sz="1200" b="1"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2025188716"/>
                  </a:ext>
                </a:extLst>
              </a:tr>
              <a:tr h="279342">
                <a:tc>
                  <a:txBody>
                    <a:bodyPr/>
                    <a:lstStyle/>
                    <a:p>
                      <a:pPr algn="l" fontAlgn="t"/>
                      <a:r>
                        <a:rPr lang="en-US" sz="1200" u="none" strike="noStrike">
                          <a:effectLst/>
                        </a:rPr>
                        <a:t>Other Financing Uses</a:t>
                      </a:r>
                      <a:endParaRPr lang="en-US" sz="1200" b="0" i="0" u="none" strike="noStrike">
                        <a:effectLst/>
                        <a:latin typeface="Century Gothic" panose="020B0502020202020204" pitchFamily="34" charset="0"/>
                      </a:endParaRPr>
                    </a:p>
                  </a:txBody>
                  <a:tcPr marL="7355" marR="7355" marT="7355" marB="0"/>
                </a:tc>
                <a:tc>
                  <a:txBody>
                    <a:bodyPr/>
                    <a:lstStyle/>
                    <a:p>
                      <a:pPr algn="r" fontAlgn="b"/>
                      <a:r>
                        <a:rPr lang="en-US" sz="1200" u="none" strike="noStrike" dirty="0">
                          <a:effectLst/>
                        </a:rPr>
                        <a:t>544,160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2544356445"/>
                  </a:ext>
                </a:extLst>
              </a:tr>
              <a:tr h="279342">
                <a:tc>
                  <a:txBody>
                    <a:bodyPr/>
                    <a:lstStyle/>
                    <a:p>
                      <a:pPr algn="l" fontAlgn="b"/>
                      <a:r>
                        <a:rPr lang="en-US" sz="1200" u="none" strike="noStrike">
                          <a:effectLst/>
                        </a:rPr>
                        <a:t>Transfer for Capital Outlay</a:t>
                      </a:r>
                      <a:endParaRPr lang="en-US" sz="1200" b="0" i="0" u="none" strike="noStrike">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151,452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b="0" i="0" u="none" strike="noStrike" dirty="0">
                          <a:effectLst/>
                          <a:latin typeface="Century Gothic" panose="020B0502020202020204" pitchFamily="34" charset="0"/>
                        </a:rPr>
                        <a:t>-</a:t>
                      </a:r>
                    </a:p>
                  </a:txBody>
                  <a:tcPr marL="7355" marR="7355" marT="7355" marB="0" anchor="ctr"/>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4129250925"/>
                  </a:ext>
                </a:extLst>
              </a:tr>
              <a:tr h="279342">
                <a:tc>
                  <a:txBody>
                    <a:bodyPr/>
                    <a:lstStyle/>
                    <a:p>
                      <a:pPr algn="l" fontAlgn="b"/>
                      <a:r>
                        <a:rPr lang="en-US" sz="1200" u="none" strike="noStrike">
                          <a:effectLst/>
                        </a:rPr>
                        <a:t>Transfer of Fund Balance</a:t>
                      </a:r>
                      <a:endParaRPr lang="en-US" sz="1200" b="0" i="0" u="none" strike="noStrike">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837,921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1,563,269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71,000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1,634,269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796,348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1372840518"/>
                  </a:ext>
                </a:extLst>
              </a:tr>
              <a:tr h="160730">
                <a:tc gridSpan="8">
                  <a:txBody>
                    <a:bodyPr/>
                    <a:lstStyle/>
                    <a:p>
                      <a:pPr algn="ctr" fontAlgn="b"/>
                      <a:r>
                        <a:rPr lang="en-US" sz="1200" b="1" u="none" strike="noStrike" dirty="0">
                          <a:effectLst/>
                        </a:rPr>
                        <a:t>FUND BALANCE</a:t>
                      </a:r>
                      <a:endParaRPr lang="en-US" sz="1200" b="1" i="0" u="none" strike="noStrike" dirty="0">
                        <a:effectLst/>
                        <a:latin typeface="Century Gothic" panose="020B0502020202020204" pitchFamily="34" charset="0"/>
                      </a:endParaRPr>
                    </a:p>
                  </a:txBody>
                  <a:tcPr marL="7355" marR="7355" marT="7355" marB="0" anchor="b">
                    <a:solidFill>
                      <a:schemeClr val="accent2">
                        <a:lumMod val="40000"/>
                        <a:lumOff val="60000"/>
                      </a:schemeClr>
                    </a:solidFill>
                  </a:tcPr>
                </a:tc>
                <a:tc hMerge="1">
                  <a:txBody>
                    <a:bodyPr/>
                    <a:lstStyle/>
                    <a:p>
                      <a:pPr algn="ctr" fontAlgn="b"/>
                      <a:endParaRPr lang="en-US" sz="1200" b="0" i="0" u="none" strike="noStrike" dirty="0">
                        <a:effectLst/>
                        <a:latin typeface="Century Gothic" panose="020B0502020202020204" pitchFamily="34" charset="0"/>
                      </a:endParaRPr>
                    </a:p>
                  </a:txBody>
                  <a:tcPr marL="7355" marR="7355" marT="7355" marB="0" anchor="b"/>
                </a:tc>
                <a:tc hMerge="1">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hMerge="1">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hMerge="1">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hMerge="1">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hMerge="1">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hMerge="1">
                  <a:txBody>
                    <a:bodyPr/>
                    <a:lstStyle/>
                    <a:p>
                      <a:pPr algn="l" fontAlgn="ctr"/>
                      <a:endParaRPr lang="en-US" sz="1200" b="0" i="0" u="none" strike="noStrike" dirty="0">
                        <a:effectLst/>
                        <a:latin typeface="Century Gothic" panose="020B0502020202020204" pitchFamily="34" charset="0"/>
                      </a:endParaRPr>
                    </a:p>
                  </a:txBody>
                  <a:tcPr marL="7355" marR="7355" marT="7355" marB="0" anchor="ctr"/>
                </a:tc>
                <a:extLst>
                  <a:ext uri="{0D108BD9-81ED-4DB2-BD59-A6C34878D82A}">
                    <a16:rowId xmlns:a16="http://schemas.microsoft.com/office/drawing/2014/main" val="2162524331"/>
                  </a:ext>
                </a:extLst>
              </a:tr>
              <a:tr h="279342">
                <a:tc>
                  <a:txBody>
                    <a:bodyPr/>
                    <a:lstStyle/>
                    <a:p>
                      <a:pPr algn="l" fontAlgn="b"/>
                      <a:r>
                        <a:rPr lang="en-US" sz="1200" u="none" strike="noStrike">
                          <a:effectLst/>
                        </a:rPr>
                        <a:t>Restricted Fund Balance</a:t>
                      </a:r>
                      <a:endParaRPr lang="en-US" sz="1200" b="0" i="0" u="none" strike="noStrike">
                        <a:effectLst/>
                        <a:latin typeface="Century Gothic" panose="020B0502020202020204" pitchFamily="34" charset="0"/>
                      </a:endParaRPr>
                    </a:p>
                  </a:txBody>
                  <a:tcPr marL="88260"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b="0" i="0" u="none" strike="noStrike" dirty="0">
                          <a:effectLst/>
                          <a:latin typeface="Century Gothic" panose="020B0502020202020204" pitchFamily="34" charset="0"/>
                        </a:rPr>
                        <a:t>-</a:t>
                      </a: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3839957795"/>
                  </a:ext>
                </a:extLst>
              </a:tr>
              <a:tr h="279342">
                <a:tc>
                  <a:txBody>
                    <a:bodyPr/>
                    <a:lstStyle/>
                    <a:p>
                      <a:pPr algn="l" fontAlgn="b"/>
                      <a:r>
                        <a:rPr lang="en-US" sz="1200" u="none" strike="noStrike">
                          <a:effectLst/>
                        </a:rPr>
                        <a:t>Committed Fund Balance</a:t>
                      </a:r>
                      <a:endParaRPr lang="en-US" sz="1200" b="0" i="0" u="none" strike="noStrike">
                        <a:effectLst/>
                        <a:latin typeface="Century Gothic" panose="020B0502020202020204" pitchFamily="34" charset="0"/>
                      </a:endParaRPr>
                    </a:p>
                  </a:txBody>
                  <a:tcPr marL="88260"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b="0" i="0" u="none" strike="noStrike" dirty="0">
                          <a:effectLst/>
                          <a:latin typeface="Century Gothic" panose="020B0502020202020204" pitchFamily="34" charset="0"/>
                        </a:rPr>
                        <a:t>-</a:t>
                      </a:r>
                    </a:p>
                  </a:txBody>
                  <a:tcPr marL="7355" marR="7355" marT="7355" marB="0" anchor="b"/>
                </a:tc>
                <a:tc>
                  <a:txBody>
                    <a:bodyPr/>
                    <a:lstStyle/>
                    <a:p>
                      <a:pPr algn="r" fontAlgn="b"/>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1437412302"/>
                  </a:ext>
                </a:extLst>
              </a:tr>
              <a:tr h="279342">
                <a:tc>
                  <a:txBody>
                    <a:bodyPr/>
                    <a:lstStyle/>
                    <a:p>
                      <a:pPr algn="l" fontAlgn="b"/>
                      <a:r>
                        <a:rPr lang="en-US" sz="1200" u="none" strike="noStrike">
                          <a:effectLst/>
                        </a:rPr>
                        <a:t>Assigned Fund Balance Categories:</a:t>
                      </a:r>
                      <a:endParaRPr lang="en-US" sz="1200" b="0" i="1" u="none" strike="noStrike">
                        <a:effectLst/>
                        <a:latin typeface="Century Gothic" panose="020B0502020202020204" pitchFamily="34" charset="0"/>
                      </a:endParaRPr>
                    </a:p>
                  </a:txBody>
                  <a:tcPr marL="88260" marR="7355" marT="7355" marB="0" anchor="b"/>
                </a:tc>
                <a:tc>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l"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ctr" fontAlgn="ct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3922743883"/>
                  </a:ext>
                </a:extLst>
              </a:tr>
              <a:tr h="279342">
                <a:tc>
                  <a:txBody>
                    <a:bodyPr/>
                    <a:lstStyle/>
                    <a:p>
                      <a:pPr algn="l" fontAlgn="b"/>
                      <a:r>
                        <a:rPr lang="en-US" sz="1200" u="none" strike="noStrike">
                          <a:effectLst/>
                        </a:rPr>
                        <a:t>  Declared Emergencies</a:t>
                      </a:r>
                      <a:endParaRPr lang="en-US" sz="1200" b="0" i="0" u="none" strike="noStrike">
                        <a:effectLst/>
                        <a:latin typeface="Century Gothic" panose="020B0502020202020204" pitchFamily="34" charset="0"/>
                      </a:endParaRPr>
                    </a:p>
                  </a:txBody>
                  <a:tcPr marL="176521" marR="7355" marT="7355" marB="0" anchor="b"/>
                </a:tc>
                <a:tc>
                  <a:txBody>
                    <a:bodyPr/>
                    <a:lstStyle/>
                    <a:p>
                      <a:pPr algn="r" fontAlgn="b"/>
                      <a:r>
                        <a:rPr lang="en-US" sz="1200" u="none" strike="noStrike" dirty="0">
                          <a:effectLst/>
                        </a:rPr>
                        <a:t>650,000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650,000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650,000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650,000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650,000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1371204759"/>
                  </a:ext>
                </a:extLst>
              </a:tr>
              <a:tr h="279342">
                <a:tc>
                  <a:txBody>
                    <a:bodyPr/>
                    <a:lstStyle/>
                    <a:p>
                      <a:pPr algn="l" fontAlgn="b"/>
                      <a:r>
                        <a:rPr lang="en-US" sz="1200" u="none" strike="noStrike">
                          <a:effectLst/>
                        </a:rPr>
                        <a:t>  Community Growth</a:t>
                      </a:r>
                      <a:endParaRPr lang="en-US" sz="1200" b="0" i="0" u="none" strike="noStrike">
                        <a:effectLst/>
                        <a:latin typeface="Century Gothic" panose="020B0502020202020204" pitchFamily="34" charset="0"/>
                      </a:endParaRPr>
                    </a:p>
                  </a:txBody>
                  <a:tcPr marL="176521" marR="7355" marT="7355" marB="0" anchor="b"/>
                </a:tc>
                <a:tc>
                  <a:txBody>
                    <a:bodyPr/>
                    <a:lstStyle/>
                    <a:p>
                      <a:pPr algn="r" fontAlgn="b"/>
                      <a:r>
                        <a:rPr lang="en-US" sz="1200" u="none" strike="noStrike" dirty="0">
                          <a:effectLst/>
                        </a:rPr>
                        <a:t>500,000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500,000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500,000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500,000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500,000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2341609756"/>
                  </a:ext>
                </a:extLst>
              </a:tr>
              <a:tr h="279342">
                <a:tc>
                  <a:txBody>
                    <a:bodyPr/>
                    <a:lstStyle/>
                    <a:p>
                      <a:pPr algn="l" fontAlgn="b"/>
                      <a:r>
                        <a:rPr lang="en-US" sz="1200" u="none" strike="noStrike">
                          <a:effectLst/>
                        </a:rPr>
                        <a:t>  Revenue Volatility</a:t>
                      </a:r>
                      <a:endParaRPr lang="en-US" sz="1200" b="0" i="0" u="none" strike="noStrike">
                        <a:effectLst/>
                        <a:latin typeface="Century Gothic" panose="020B0502020202020204" pitchFamily="34" charset="0"/>
                      </a:endParaRPr>
                    </a:p>
                  </a:txBody>
                  <a:tcPr marL="176521" marR="7355" marT="7355" marB="0" anchor="b"/>
                </a:tc>
                <a:tc>
                  <a:txBody>
                    <a:bodyPr/>
                    <a:lstStyle/>
                    <a:p>
                      <a:pPr algn="r" fontAlgn="b"/>
                      <a:r>
                        <a:rPr lang="en-US" sz="1200" u="none" strike="noStrike" dirty="0">
                          <a:effectLst/>
                        </a:rPr>
                        <a:t>1,000,000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1,000,000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1,000,000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1,000,000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endParaRPr lang="en-US" sz="1200" b="0" i="0" u="none" strike="noStrike">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1,000,000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3528325374"/>
                  </a:ext>
                </a:extLst>
              </a:tr>
              <a:tr h="279342">
                <a:tc>
                  <a:txBody>
                    <a:bodyPr/>
                    <a:lstStyle/>
                    <a:p>
                      <a:pPr algn="l" fontAlgn="b"/>
                      <a:r>
                        <a:rPr lang="en-US" sz="1200" u="none" strike="noStrike">
                          <a:effectLst/>
                        </a:rPr>
                        <a:t>  Litigation Reserve</a:t>
                      </a:r>
                      <a:endParaRPr lang="en-US" sz="1200" b="0" i="0" u="none" strike="noStrike">
                        <a:effectLst/>
                        <a:latin typeface="Century Gothic" panose="020B0502020202020204" pitchFamily="34" charset="0"/>
                      </a:endParaRPr>
                    </a:p>
                  </a:txBody>
                  <a:tcPr marL="176521" marR="7355" marT="7355" marB="0" anchor="b"/>
                </a:tc>
                <a:tc>
                  <a:txBody>
                    <a:bodyPr/>
                    <a:lstStyle/>
                    <a:p>
                      <a:pPr algn="r" fontAlgn="b"/>
                      <a:r>
                        <a:rPr lang="en-US" sz="1200" u="none" strike="noStrike" dirty="0">
                          <a:effectLst/>
                        </a:rPr>
                        <a:t>350,000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350,000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350,000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350,000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endParaRPr lang="en-US" sz="1200" b="0" i="0" u="none" strike="noStrike">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350,000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948790156"/>
                  </a:ext>
                </a:extLst>
              </a:tr>
              <a:tr h="279342">
                <a:tc>
                  <a:txBody>
                    <a:bodyPr/>
                    <a:lstStyle/>
                    <a:p>
                      <a:pPr algn="l" fontAlgn="b"/>
                      <a:r>
                        <a:rPr lang="en-US" sz="1200" u="none" strike="noStrike" dirty="0">
                          <a:effectLst/>
                        </a:rPr>
                        <a:t>  Asset Repair or Replacement and Maintenance</a:t>
                      </a:r>
                      <a:endParaRPr lang="en-US" sz="1200" b="0" i="0" u="none" strike="noStrike" dirty="0">
                        <a:effectLst/>
                        <a:latin typeface="Century Gothic" panose="020B0502020202020204" pitchFamily="34" charset="0"/>
                      </a:endParaRPr>
                    </a:p>
                  </a:txBody>
                  <a:tcPr marL="176521" marR="7355" marT="7355" marB="0" anchor="b"/>
                </a:tc>
                <a:tc>
                  <a:txBody>
                    <a:bodyPr/>
                    <a:lstStyle/>
                    <a:p>
                      <a:pPr algn="r" fontAlgn="b"/>
                      <a:r>
                        <a:rPr lang="en-US" sz="1200" u="none" strike="noStrike" dirty="0">
                          <a:effectLst/>
                        </a:rPr>
                        <a:t>2,200,000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2,200,000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2,200,000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2,200,000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2,200,000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 </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1222601494"/>
                  </a:ext>
                </a:extLst>
              </a:tr>
              <a:tr h="279342">
                <a:tc>
                  <a:txBody>
                    <a:bodyPr/>
                    <a:lstStyle/>
                    <a:p>
                      <a:pPr algn="l" fontAlgn="ctr"/>
                      <a:r>
                        <a:rPr lang="en-US" sz="1200" u="none" strike="noStrike">
                          <a:effectLst/>
                        </a:rPr>
                        <a:t>Unassigned General Fund Balance</a:t>
                      </a:r>
                      <a:endParaRPr lang="en-US" sz="1200" b="0" i="0" u="none" strike="noStrike">
                        <a:effectLst/>
                        <a:latin typeface="Century Gothic" panose="020B0502020202020204" pitchFamily="34" charset="0"/>
                      </a:endParaRPr>
                    </a:p>
                  </a:txBody>
                  <a:tcPr marL="7355" marR="7355" marT="7355" marB="0" anchor="ctr"/>
                </a:tc>
                <a:tc>
                  <a:txBody>
                    <a:bodyPr/>
                    <a:lstStyle/>
                    <a:p>
                      <a:pPr algn="r" fontAlgn="b"/>
                      <a:r>
                        <a:rPr lang="en-US" sz="1200" u="none" strike="noStrike" dirty="0">
                          <a:effectLst/>
                        </a:rPr>
                        <a:t>5,883,083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6,473,139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5,045,162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3,481,893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      (71,000)</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b"/>
                      <a:r>
                        <a:rPr lang="en-US" sz="1200" u="none" strike="noStrike" dirty="0">
                          <a:effectLst/>
                        </a:rPr>
                        <a:t>3,410,893 </a:t>
                      </a:r>
                      <a:endParaRPr lang="en-US" sz="1200" b="0" i="0" u="none" strike="noStrike" dirty="0">
                        <a:effectLst/>
                        <a:latin typeface="Century Gothic" panose="020B0502020202020204" pitchFamily="34" charset="0"/>
                      </a:endParaRPr>
                    </a:p>
                  </a:txBody>
                  <a:tcPr marL="7355" marR="7355" marT="7355" marB="0" anchor="b"/>
                </a:tc>
                <a:tc>
                  <a:txBody>
                    <a:bodyPr/>
                    <a:lstStyle/>
                    <a:p>
                      <a:pPr algn="r" fontAlgn="ctr"/>
                      <a:r>
                        <a:rPr lang="en-US" sz="1200" u="none" strike="noStrike" dirty="0">
                          <a:effectLst/>
                        </a:rPr>
                        <a:t>(1,634,269)</a:t>
                      </a:r>
                      <a:endParaRPr lang="en-US" sz="1200" b="0"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772167488"/>
                  </a:ext>
                </a:extLst>
              </a:tr>
              <a:tr h="279342">
                <a:tc>
                  <a:txBody>
                    <a:bodyPr/>
                    <a:lstStyle/>
                    <a:p>
                      <a:pPr algn="r" fontAlgn="b"/>
                      <a:r>
                        <a:rPr lang="en-US" sz="1200" b="1" u="none" strike="noStrike" dirty="0">
                          <a:effectLst/>
                        </a:rPr>
                        <a:t>TOTAL FUND BALANCE</a:t>
                      </a:r>
                      <a:endParaRPr lang="en-US" sz="1200" b="1" i="0" u="none" strike="noStrike" dirty="0">
                        <a:effectLst/>
                        <a:latin typeface="Century Gothic" panose="020B0502020202020204" pitchFamily="34" charset="0"/>
                      </a:endParaRPr>
                    </a:p>
                  </a:txBody>
                  <a:tcPr marL="7355" marR="7355" marT="7355" marB="0" anchor="b"/>
                </a:tc>
                <a:tc>
                  <a:txBody>
                    <a:bodyPr/>
                    <a:lstStyle/>
                    <a:p>
                      <a:pPr algn="r" fontAlgn="b"/>
                      <a:r>
                        <a:rPr lang="en-US" sz="1200" b="1" u="none" strike="noStrike" dirty="0">
                          <a:effectLst/>
                        </a:rPr>
                        <a:t>10,583,083 </a:t>
                      </a:r>
                      <a:endParaRPr lang="en-US" sz="1200" b="1" i="0" u="none" strike="noStrike" dirty="0">
                        <a:effectLst/>
                        <a:latin typeface="Century Gothic" panose="020B0502020202020204" pitchFamily="34" charset="0"/>
                      </a:endParaRPr>
                    </a:p>
                  </a:txBody>
                  <a:tcPr marL="7355" marR="7355" marT="7355" marB="0" anchor="b"/>
                </a:tc>
                <a:tc>
                  <a:txBody>
                    <a:bodyPr/>
                    <a:lstStyle/>
                    <a:p>
                      <a:pPr algn="r" fontAlgn="b"/>
                      <a:r>
                        <a:rPr lang="en-US" sz="1200" b="1" u="none" strike="noStrike" dirty="0">
                          <a:effectLst/>
                        </a:rPr>
                        <a:t>11,173,139 </a:t>
                      </a:r>
                      <a:endParaRPr lang="en-US" sz="1200" b="1" i="0" u="none" strike="noStrike" dirty="0">
                        <a:effectLst/>
                        <a:latin typeface="Century Gothic" panose="020B0502020202020204" pitchFamily="34" charset="0"/>
                      </a:endParaRPr>
                    </a:p>
                  </a:txBody>
                  <a:tcPr marL="7355" marR="7355" marT="7355" marB="0" anchor="b"/>
                </a:tc>
                <a:tc>
                  <a:txBody>
                    <a:bodyPr/>
                    <a:lstStyle/>
                    <a:p>
                      <a:pPr algn="r" fontAlgn="b"/>
                      <a:r>
                        <a:rPr lang="en-US" sz="1200" b="1" u="none" strike="noStrike" dirty="0">
                          <a:effectLst/>
                        </a:rPr>
                        <a:t>9,745,162 </a:t>
                      </a:r>
                      <a:endParaRPr lang="en-US" sz="1200" b="1" i="0" u="none" strike="noStrike" dirty="0">
                        <a:effectLst/>
                        <a:latin typeface="Century Gothic" panose="020B0502020202020204" pitchFamily="34" charset="0"/>
                      </a:endParaRPr>
                    </a:p>
                  </a:txBody>
                  <a:tcPr marL="7355" marR="7355" marT="7355" marB="0" anchor="b"/>
                </a:tc>
                <a:tc>
                  <a:txBody>
                    <a:bodyPr/>
                    <a:lstStyle/>
                    <a:p>
                      <a:pPr algn="r" fontAlgn="b"/>
                      <a:r>
                        <a:rPr lang="en-US" sz="1200" b="1" u="none" strike="noStrike" dirty="0">
                          <a:effectLst/>
                        </a:rPr>
                        <a:t>8,181,893 </a:t>
                      </a:r>
                      <a:endParaRPr lang="en-US" sz="1200" b="1" i="0" u="none" strike="noStrike" dirty="0">
                        <a:effectLst/>
                        <a:latin typeface="Century Gothic" panose="020B0502020202020204" pitchFamily="34" charset="0"/>
                      </a:endParaRPr>
                    </a:p>
                  </a:txBody>
                  <a:tcPr marL="7355" marR="7355" marT="7355" marB="0" anchor="b"/>
                </a:tc>
                <a:tc>
                  <a:txBody>
                    <a:bodyPr/>
                    <a:lstStyle/>
                    <a:p>
                      <a:pPr algn="r" fontAlgn="b"/>
                      <a:r>
                        <a:rPr lang="en-US" sz="1200" b="1" u="none" strike="noStrike" dirty="0">
                          <a:effectLst/>
                        </a:rPr>
                        <a:t> (71,000)</a:t>
                      </a:r>
                      <a:endParaRPr lang="en-US" sz="1200" b="1" i="0" u="none" strike="noStrike" dirty="0">
                        <a:effectLst/>
                        <a:latin typeface="Century Gothic" panose="020B0502020202020204" pitchFamily="34" charset="0"/>
                      </a:endParaRPr>
                    </a:p>
                  </a:txBody>
                  <a:tcPr marL="7355" marR="7355" marT="7355" marB="0" anchor="b"/>
                </a:tc>
                <a:tc>
                  <a:txBody>
                    <a:bodyPr/>
                    <a:lstStyle/>
                    <a:p>
                      <a:pPr algn="r" fontAlgn="b"/>
                      <a:r>
                        <a:rPr lang="en-US" sz="1200" b="1" u="none" strike="noStrike" dirty="0">
                          <a:effectLst/>
                        </a:rPr>
                        <a:t>8,110,893 </a:t>
                      </a:r>
                      <a:endParaRPr lang="en-US" sz="1200" b="1" i="0" u="none" strike="noStrike" dirty="0">
                        <a:effectLst/>
                        <a:latin typeface="Century Gothic" panose="020B0502020202020204" pitchFamily="34" charset="0"/>
                      </a:endParaRPr>
                    </a:p>
                  </a:txBody>
                  <a:tcPr marL="7355" marR="7355" marT="7355" marB="0" anchor="b"/>
                </a:tc>
                <a:tc>
                  <a:txBody>
                    <a:bodyPr/>
                    <a:lstStyle/>
                    <a:p>
                      <a:pPr algn="r" fontAlgn="ctr"/>
                      <a:r>
                        <a:rPr lang="en-US" sz="1200" b="1" u="none" strike="noStrike" dirty="0">
                          <a:effectLst/>
                        </a:rPr>
                        <a:t>             (1,634,269)</a:t>
                      </a:r>
                      <a:endParaRPr lang="en-US" sz="1200" b="1"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414688344"/>
                  </a:ext>
                </a:extLst>
              </a:tr>
              <a:tr h="363038">
                <a:tc>
                  <a:txBody>
                    <a:bodyPr/>
                    <a:lstStyle/>
                    <a:p>
                      <a:pPr algn="r" fontAlgn="ctr"/>
                      <a:r>
                        <a:rPr lang="en-US" sz="1200" b="1" u="none" strike="noStrike">
                          <a:effectLst/>
                        </a:rPr>
                        <a:t>TOTAL EXPENDITURES, TRANSFERS, RESERVES &amp; BALANCES</a:t>
                      </a:r>
                      <a:endParaRPr lang="en-US" sz="1200" b="1" i="0" u="none" strike="noStrike">
                        <a:effectLst/>
                        <a:latin typeface="Century Gothic" panose="020B0502020202020204" pitchFamily="34" charset="0"/>
                      </a:endParaRPr>
                    </a:p>
                  </a:txBody>
                  <a:tcPr marL="7355" marR="7355" marT="7355" marB="0" anchor="ctr"/>
                </a:tc>
                <a:tc>
                  <a:txBody>
                    <a:bodyPr/>
                    <a:lstStyle/>
                    <a:p>
                      <a:pPr algn="r" fontAlgn="ctr"/>
                      <a:r>
                        <a:rPr lang="en-US" sz="1200" b="1" u="none" strike="noStrike" dirty="0">
                          <a:effectLst/>
                        </a:rPr>
                        <a:t>26,128,432 </a:t>
                      </a:r>
                      <a:endParaRPr lang="en-US" sz="1200" b="1" i="0" u="none" strike="noStrike" dirty="0">
                        <a:effectLst/>
                        <a:latin typeface="Century Gothic" panose="020B0502020202020204" pitchFamily="34" charset="0"/>
                      </a:endParaRPr>
                    </a:p>
                  </a:txBody>
                  <a:tcPr marL="7355" marR="7355" marT="7355" marB="0" anchor="ctr"/>
                </a:tc>
                <a:tc>
                  <a:txBody>
                    <a:bodyPr/>
                    <a:lstStyle/>
                    <a:p>
                      <a:pPr algn="r" fontAlgn="ctr"/>
                      <a:r>
                        <a:rPr lang="en-US" sz="1200" b="1" u="none" strike="noStrike" dirty="0">
                          <a:effectLst/>
                        </a:rPr>
                        <a:t>26,243,500 </a:t>
                      </a:r>
                      <a:endParaRPr lang="en-US" sz="1200" b="1" i="0" u="none" strike="noStrike" dirty="0">
                        <a:effectLst/>
                        <a:latin typeface="Century Gothic" panose="020B0502020202020204" pitchFamily="34" charset="0"/>
                      </a:endParaRPr>
                    </a:p>
                  </a:txBody>
                  <a:tcPr marL="7355" marR="7355" marT="7355" marB="0" anchor="ctr"/>
                </a:tc>
                <a:tc>
                  <a:txBody>
                    <a:bodyPr/>
                    <a:lstStyle/>
                    <a:p>
                      <a:pPr algn="r" fontAlgn="ctr"/>
                      <a:r>
                        <a:rPr lang="en-US" sz="1200" b="1" u="none" strike="noStrike" dirty="0">
                          <a:effectLst/>
                        </a:rPr>
                        <a:t>25,474,646 </a:t>
                      </a:r>
                      <a:endParaRPr lang="en-US" sz="1200" b="1" i="0" u="none" strike="noStrike" dirty="0">
                        <a:effectLst/>
                        <a:latin typeface="Century Gothic" panose="020B0502020202020204" pitchFamily="34" charset="0"/>
                      </a:endParaRPr>
                    </a:p>
                  </a:txBody>
                  <a:tcPr marL="7355" marR="7355" marT="7355" marB="0" anchor="ctr"/>
                </a:tc>
                <a:tc>
                  <a:txBody>
                    <a:bodyPr/>
                    <a:lstStyle/>
                    <a:p>
                      <a:pPr algn="r" fontAlgn="ctr"/>
                      <a:r>
                        <a:rPr lang="en-US" sz="1200" b="1" u="none" strike="noStrike" dirty="0">
                          <a:effectLst/>
                        </a:rPr>
                        <a:t>25,517,131 </a:t>
                      </a:r>
                      <a:endParaRPr lang="en-US" sz="1200" b="1" i="0" u="none" strike="noStrike" dirty="0">
                        <a:effectLst/>
                        <a:latin typeface="Century Gothic" panose="020B0502020202020204" pitchFamily="34" charset="0"/>
                      </a:endParaRPr>
                    </a:p>
                  </a:txBody>
                  <a:tcPr marL="7355" marR="7355" marT="7355" marB="0" anchor="ctr"/>
                </a:tc>
                <a:tc>
                  <a:txBody>
                    <a:bodyPr/>
                    <a:lstStyle/>
                    <a:p>
                      <a:pPr algn="r" fontAlgn="ctr"/>
                      <a:r>
                        <a:rPr lang="en-US" sz="1200" b="1" u="none" strike="noStrike" dirty="0">
                          <a:effectLst/>
                        </a:rPr>
                        <a:t>71,000 </a:t>
                      </a:r>
                      <a:endParaRPr lang="en-US" sz="1200" b="1" i="0" u="none" strike="noStrike" dirty="0">
                        <a:effectLst/>
                        <a:latin typeface="Century Gothic" panose="020B0502020202020204" pitchFamily="34" charset="0"/>
                      </a:endParaRPr>
                    </a:p>
                  </a:txBody>
                  <a:tcPr marL="7355" marR="7355" marT="7355" marB="0" anchor="ctr"/>
                </a:tc>
                <a:tc>
                  <a:txBody>
                    <a:bodyPr/>
                    <a:lstStyle/>
                    <a:p>
                      <a:pPr algn="r" fontAlgn="ctr"/>
                      <a:r>
                        <a:rPr lang="en-US" sz="1200" b="1" u="none" strike="noStrike" dirty="0">
                          <a:effectLst/>
                        </a:rPr>
                        <a:t>25,588,131 </a:t>
                      </a:r>
                      <a:endParaRPr lang="en-US" sz="1200" b="1" i="0" u="none" strike="noStrike" dirty="0">
                        <a:effectLst/>
                        <a:latin typeface="Century Gothic" panose="020B0502020202020204" pitchFamily="34" charset="0"/>
                      </a:endParaRPr>
                    </a:p>
                  </a:txBody>
                  <a:tcPr marL="7355" marR="7355" marT="7355" marB="0" anchor="ctr"/>
                </a:tc>
                <a:tc>
                  <a:txBody>
                    <a:bodyPr/>
                    <a:lstStyle/>
                    <a:p>
                      <a:pPr algn="r" fontAlgn="ctr"/>
                      <a:r>
                        <a:rPr lang="en-US" sz="1200" b="1" u="none" strike="noStrike" dirty="0">
                          <a:effectLst/>
                        </a:rPr>
                        <a:t>113,486 </a:t>
                      </a:r>
                      <a:endParaRPr lang="en-US" sz="1200" b="1" i="0" u="none" strike="noStrike" dirty="0">
                        <a:effectLst/>
                        <a:latin typeface="Century Gothic" panose="020B0502020202020204" pitchFamily="34" charset="0"/>
                      </a:endParaRPr>
                    </a:p>
                  </a:txBody>
                  <a:tcPr marL="7355" marR="7355" marT="7355" marB="0" anchor="ctr">
                    <a:solidFill>
                      <a:schemeClr val="accent2">
                        <a:lumMod val="40000"/>
                        <a:lumOff val="60000"/>
                      </a:schemeClr>
                    </a:solidFill>
                  </a:tcPr>
                </a:tc>
                <a:extLst>
                  <a:ext uri="{0D108BD9-81ED-4DB2-BD59-A6C34878D82A}">
                    <a16:rowId xmlns:a16="http://schemas.microsoft.com/office/drawing/2014/main" val="2968836299"/>
                  </a:ext>
                </a:extLst>
              </a:tr>
            </a:tbl>
          </a:graphicData>
        </a:graphic>
      </p:graphicFrame>
    </p:spTree>
    <p:extLst>
      <p:ext uri="{BB962C8B-B14F-4D97-AF65-F5344CB8AC3E}">
        <p14:creationId xmlns:p14="http://schemas.microsoft.com/office/powerpoint/2010/main" val="4196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9277119-B941-4A45-9322-FA2BC135D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3">
            <a:extLst>
              <a:ext uri="{FF2B5EF4-FFF2-40B4-BE49-F238E27FC236}">
                <a16:creationId xmlns:a16="http://schemas.microsoft.com/office/drawing/2014/main" id="{DFDB457D-F372-428B-A10D-41080EF93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50CE54-5500-4F1D-93C7-C8341F3AAF09}"/>
              </a:ext>
            </a:extLst>
          </p:cNvPr>
          <p:cNvSpPr>
            <a:spLocks noGrp="1"/>
          </p:cNvSpPr>
          <p:nvPr>
            <p:ph type="title"/>
          </p:nvPr>
        </p:nvSpPr>
        <p:spPr>
          <a:xfrm>
            <a:off x="8134349" y="1819275"/>
            <a:ext cx="3606137" cy="4222087"/>
          </a:xfrm>
        </p:spPr>
        <p:txBody>
          <a:bodyPr vert="horz" lIns="91440" tIns="45720" rIns="91440" bIns="45720" rtlCol="0" anchor="t">
            <a:normAutofit/>
          </a:bodyPr>
          <a:lstStyle/>
          <a:p>
            <a:r>
              <a:rPr lang="en-US" sz="4400"/>
              <a:t>Property Tax Valuation Information</a:t>
            </a:r>
          </a:p>
        </p:txBody>
      </p:sp>
      <p:sp>
        <p:nvSpPr>
          <p:cNvPr id="3" name="Slide Number Placeholder 2">
            <a:extLst>
              <a:ext uri="{FF2B5EF4-FFF2-40B4-BE49-F238E27FC236}">
                <a16:creationId xmlns:a16="http://schemas.microsoft.com/office/drawing/2014/main" id="{44508457-F30F-4DAD-A819-373C526BF40E}"/>
              </a:ext>
            </a:extLst>
          </p:cNvPr>
          <p:cNvSpPr>
            <a:spLocks noGrp="1"/>
          </p:cNvSpPr>
          <p:nvPr>
            <p:ph type="sldNum" sz="quarter" idx="12"/>
          </p:nvPr>
        </p:nvSpPr>
        <p:spPr>
          <a:xfrm>
            <a:off x="10678331" y="5915888"/>
            <a:ext cx="1062155" cy="490599"/>
          </a:xfrm>
        </p:spPr>
        <p:txBody>
          <a:bodyPr vert="horz" lIns="91440" tIns="45720" rIns="91440" bIns="10800" rtlCol="0" anchor="b">
            <a:normAutofit/>
          </a:bodyPr>
          <a:lstStyle/>
          <a:p>
            <a:pPr defTabSz="914400">
              <a:spcAft>
                <a:spcPts val="600"/>
              </a:spcAft>
            </a:pPr>
            <a:fld id="{6D22F896-40B5-4ADD-8801-0D06FADFA095}" type="slidenum">
              <a:rPr lang="en-US">
                <a:solidFill>
                  <a:srgbClr val="FFFFFF"/>
                </a:solidFill>
              </a:rPr>
              <a:pPr defTabSz="914400">
                <a:spcAft>
                  <a:spcPts val="600"/>
                </a:spcAft>
              </a:pPr>
              <a:t>5</a:t>
            </a:fld>
            <a:endParaRPr lang="en-US">
              <a:solidFill>
                <a:srgbClr val="FFFFFF"/>
              </a:solidFill>
            </a:endParaRPr>
          </a:p>
        </p:txBody>
      </p:sp>
      <p:graphicFrame>
        <p:nvGraphicFramePr>
          <p:cNvPr id="4" name="Table 3">
            <a:extLst>
              <a:ext uri="{FF2B5EF4-FFF2-40B4-BE49-F238E27FC236}">
                <a16:creationId xmlns:a16="http://schemas.microsoft.com/office/drawing/2014/main" id="{DF0A7A87-9A21-471D-9F27-2F9EF2F4032C}"/>
              </a:ext>
            </a:extLst>
          </p:cNvPr>
          <p:cNvGraphicFramePr>
            <a:graphicFrameLocks noGrp="1"/>
          </p:cNvGraphicFramePr>
          <p:nvPr>
            <p:extLst>
              <p:ext uri="{D42A27DB-BD31-4B8C-83A1-F6EECF244321}">
                <p14:modId xmlns:p14="http://schemas.microsoft.com/office/powerpoint/2010/main" val="1561979690"/>
              </p:ext>
            </p:extLst>
          </p:nvPr>
        </p:nvGraphicFramePr>
        <p:xfrm>
          <a:off x="537449" y="466177"/>
          <a:ext cx="6480098" cy="3317258"/>
        </p:xfrm>
        <a:graphic>
          <a:graphicData uri="http://schemas.openxmlformats.org/drawingml/2006/table">
            <a:tbl>
              <a:tblPr>
                <a:tableStyleId>{5C22544A-7EE6-4342-B048-85BDC9FD1C3A}</a:tableStyleId>
              </a:tblPr>
              <a:tblGrid>
                <a:gridCol w="1591506">
                  <a:extLst>
                    <a:ext uri="{9D8B030D-6E8A-4147-A177-3AD203B41FA5}">
                      <a16:colId xmlns:a16="http://schemas.microsoft.com/office/drawing/2014/main" val="842409225"/>
                    </a:ext>
                  </a:extLst>
                </a:gridCol>
                <a:gridCol w="2115636">
                  <a:extLst>
                    <a:ext uri="{9D8B030D-6E8A-4147-A177-3AD203B41FA5}">
                      <a16:colId xmlns:a16="http://schemas.microsoft.com/office/drawing/2014/main" val="2505246701"/>
                    </a:ext>
                  </a:extLst>
                </a:gridCol>
                <a:gridCol w="1095124">
                  <a:extLst>
                    <a:ext uri="{9D8B030D-6E8A-4147-A177-3AD203B41FA5}">
                      <a16:colId xmlns:a16="http://schemas.microsoft.com/office/drawing/2014/main" val="3080854859"/>
                    </a:ext>
                  </a:extLst>
                </a:gridCol>
                <a:gridCol w="1677832">
                  <a:extLst>
                    <a:ext uri="{9D8B030D-6E8A-4147-A177-3AD203B41FA5}">
                      <a16:colId xmlns:a16="http://schemas.microsoft.com/office/drawing/2014/main" val="630226910"/>
                    </a:ext>
                  </a:extLst>
                </a:gridCol>
              </a:tblGrid>
              <a:tr h="286746">
                <a:tc gridSpan="4">
                  <a:txBody>
                    <a:bodyPr/>
                    <a:lstStyle/>
                    <a:p>
                      <a:pPr algn="ctr" fontAlgn="b"/>
                      <a:r>
                        <a:rPr lang="en-US" sz="1600" b="1" u="none" strike="noStrike" dirty="0">
                          <a:effectLst/>
                        </a:rPr>
                        <a:t>Commercial Properties</a:t>
                      </a:r>
                      <a:endParaRPr lang="en-US" sz="1600" b="1" i="0" u="none" strike="noStrike" dirty="0">
                        <a:solidFill>
                          <a:srgbClr val="000000"/>
                        </a:solidFill>
                        <a:effectLst/>
                        <a:latin typeface="Calibri" panose="020F0502020204030204" pitchFamily="34" charset="0"/>
                      </a:endParaRPr>
                    </a:p>
                  </a:txBody>
                  <a:tcPr marL="17893" marR="17893" marT="17893" marB="0" anchor="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4148051"/>
                  </a:ext>
                </a:extLst>
              </a:tr>
              <a:tr h="511645">
                <a:tc>
                  <a:txBody>
                    <a:bodyPr/>
                    <a:lstStyle/>
                    <a:p>
                      <a:pPr algn="ctr" fontAlgn="b"/>
                      <a:r>
                        <a:rPr lang="en-US" sz="1600" b="1" u="none" strike="noStrike" dirty="0">
                          <a:effectLst/>
                        </a:rPr>
                        <a:t>Fiscal Year</a:t>
                      </a:r>
                      <a:endParaRPr lang="en-US" sz="1600" b="1" i="0" u="none" strike="noStrike" dirty="0">
                        <a:solidFill>
                          <a:srgbClr val="000000"/>
                        </a:solidFill>
                        <a:effectLst/>
                        <a:latin typeface="Calibri" panose="020F0502020204030204" pitchFamily="34" charset="0"/>
                      </a:endParaRPr>
                    </a:p>
                  </a:txBody>
                  <a:tcPr marL="17893" marR="17893" marT="17893" marB="0" anchor="b"/>
                </a:tc>
                <a:tc>
                  <a:txBody>
                    <a:bodyPr/>
                    <a:lstStyle/>
                    <a:p>
                      <a:pPr algn="ctr" fontAlgn="b"/>
                      <a:r>
                        <a:rPr lang="en-US" sz="1600" b="1" u="none" strike="noStrike" dirty="0">
                          <a:effectLst/>
                        </a:rPr>
                        <a:t>Commercial Value</a:t>
                      </a:r>
                      <a:endParaRPr lang="en-US" sz="1600" b="1" i="0" u="none" strike="noStrike" dirty="0">
                        <a:solidFill>
                          <a:srgbClr val="000000"/>
                        </a:solidFill>
                        <a:effectLst/>
                        <a:latin typeface="Calibri" panose="020F0502020204030204" pitchFamily="34" charset="0"/>
                      </a:endParaRPr>
                    </a:p>
                  </a:txBody>
                  <a:tcPr marL="17893" marR="17893" marT="17893" marB="0" anchor="b"/>
                </a:tc>
                <a:tc>
                  <a:txBody>
                    <a:bodyPr/>
                    <a:lstStyle/>
                    <a:p>
                      <a:pPr algn="ctr" fontAlgn="b"/>
                      <a:r>
                        <a:rPr lang="en-US" sz="1600" b="1" u="none" strike="noStrike" dirty="0">
                          <a:effectLst/>
                        </a:rPr>
                        <a:t>Millage</a:t>
                      </a:r>
                      <a:endParaRPr lang="en-US" sz="1600" b="1" i="0" u="none" strike="noStrike" dirty="0">
                        <a:solidFill>
                          <a:srgbClr val="000000"/>
                        </a:solidFill>
                        <a:effectLst/>
                        <a:latin typeface="Calibri" panose="020F0502020204030204" pitchFamily="34" charset="0"/>
                      </a:endParaRPr>
                    </a:p>
                  </a:txBody>
                  <a:tcPr marL="17893" marR="17893" marT="17893" marB="0" anchor="b"/>
                </a:tc>
                <a:tc>
                  <a:txBody>
                    <a:bodyPr/>
                    <a:lstStyle/>
                    <a:p>
                      <a:pPr algn="ctr" fontAlgn="b"/>
                      <a:r>
                        <a:rPr lang="en-US" sz="1600" b="1" u="none" strike="noStrike" dirty="0">
                          <a:effectLst/>
                        </a:rPr>
                        <a:t>Ad-Valorem Revenues</a:t>
                      </a:r>
                      <a:endParaRPr lang="en-US" sz="1600" b="1" i="0" u="none" strike="noStrike" dirty="0">
                        <a:solidFill>
                          <a:srgbClr val="000000"/>
                        </a:solidFill>
                        <a:effectLst/>
                        <a:latin typeface="Calibri" panose="020F0502020204030204" pitchFamily="34" charset="0"/>
                      </a:endParaRPr>
                    </a:p>
                  </a:txBody>
                  <a:tcPr marL="17893" marR="17893" marT="17893" marB="0" anchor="b"/>
                </a:tc>
                <a:extLst>
                  <a:ext uri="{0D108BD9-81ED-4DB2-BD59-A6C34878D82A}">
                    <a16:rowId xmlns:a16="http://schemas.microsoft.com/office/drawing/2014/main" val="54889977"/>
                  </a:ext>
                </a:extLst>
              </a:tr>
              <a:tr h="286746">
                <a:tc>
                  <a:txBody>
                    <a:bodyPr/>
                    <a:lstStyle/>
                    <a:p>
                      <a:pPr algn="l" fontAlgn="b"/>
                      <a:r>
                        <a:rPr lang="en-US" sz="1600" u="none" strike="noStrike" dirty="0">
                          <a:effectLst/>
                        </a:rPr>
                        <a:t>FY 2020</a:t>
                      </a:r>
                      <a:endParaRPr lang="en-US" sz="1600" b="0" i="0" u="none" strike="noStrike" dirty="0">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$524,734,383</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$1,154,415</a:t>
                      </a:r>
                      <a:endParaRPr lang="en-US" sz="1600" b="0" i="0" u="none" strike="noStrike">
                        <a:solidFill>
                          <a:srgbClr val="000000"/>
                        </a:solidFill>
                        <a:effectLst/>
                        <a:latin typeface="Calibri" panose="020F0502020204030204" pitchFamily="34" charset="0"/>
                      </a:endParaRPr>
                    </a:p>
                  </a:txBody>
                  <a:tcPr marL="17893" marR="17893" marT="17893" marB="0" anchor="b"/>
                </a:tc>
                <a:extLst>
                  <a:ext uri="{0D108BD9-81ED-4DB2-BD59-A6C34878D82A}">
                    <a16:rowId xmlns:a16="http://schemas.microsoft.com/office/drawing/2014/main" val="2195045647"/>
                  </a:ext>
                </a:extLst>
              </a:tr>
              <a:tr h="286746">
                <a:tc>
                  <a:txBody>
                    <a:bodyPr/>
                    <a:lstStyle/>
                    <a:p>
                      <a:pPr algn="l" fontAlgn="b"/>
                      <a:r>
                        <a:rPr lang="en-US" sz="1600" u="none" strike="noStrike" dirty="0">
                          <a:effectLst/>
                        </a:rPr>
                        <a:t>FY 2021</a:t>
                      </a:r>
                      <a:endParaRPr lang="en-US" sz="1600" b="0" i="0" u="none" strike="noStrike" dirty="0">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$543,226,699</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$1,195,097</a:t>
                      </a:r>
                      <a:endParaRPr lang="en-US" sz="1600" b="0" i="0" u="none" strike="noStrike">
                        <a:solidFill>
                          <a:srgbClr val="000000"/>
                        </a:solidFill>
                        <a:effectLst/>
                        <a:latin typeface="Calibri" panose="020F0502020204030204" pitchFamily="34" charset="0"/>
                      </a:endParaRPr>
                    </a:p>
                  </a:txBody>
                  <a:tcPr marL="17893" marR="17893" marT="17893" marB="0" anchor="b"/>
                </a:tc>
                <a:extLst>
                  <a:ext uri="{0D108BD9-81ED-4DB2-BD59-A6C34878D82A}">
                    <a16:rowId xmlns:a16="http://schemas.microsoft.com/office/drawing/2014/main" val="2842035420"/>
                  </a:ext>
                </a:extLst>
              </a:tr>
              <a:tr h="286746">
                <a:tc>
                  <a:txBody>
                    <a:bodyPr/>
                    <a:lstStyle/>
                    <a:p>
                      <a:pPr algn="l" fontAlgn="b"/>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2.235</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$1,214,110</a:t>
                      </a:r>
                      <a:endParaRPr lang="en-US" sz="1600" b="0" i="0" u="none" strike="noStrike">
                        <a:solidFill>
                          <a:srgbClr val="000000"/>
                        </a:solidFill>
                        <a:effectLst/>
                        <a:latin typeface="Calibri" panose="020F0502020204030204" pitchFamily="34" charset="0"/>
                      </a:endParaRPr>
                    </a:p>
                  </a:txBody>
                  <a:tcPr marL="17893" marR="17893" marT="17893" marB="0" anchor="b"/>
                </a:tc>
                <a:extLst>
                  <a:ext uri="{0D108BD9-81ED-4DB2-BD59-A6C34878D82A}">
                    <a16:rowId xmlns:a16="http://schemas.microsoft.com/office/drawing/2014/main" val="174480694"/>
                  </a:ext>
                </a:extLst>
              </a:tr>
              <a:tr h="286746">
                <a:tc gridSpan="4">
                  <a:txBody>
                    <a:bodyPr/>
                    <a:lstStyle/>
                    <a:p>
                      <a:pPr algn="ctr" fontAlgn="b"/>
                      <a:r>
                        <a:rPr lang="en-US" sz="1600" b="1" u="none" strike="noStrike" dirty="0">
                          <a:effectLst/>
                        </a:rPr>
                        <a:t>Residential Properties</a:t>
                      </a:r>
                      <a:endParaRPr lang="en-US" sz="1600" b="1" i="0" u="none" strike="noStrike" dirty="0">
                        <a:solidFill>
                          <a:srgbClr val="000000"/>
                        </a:solidFill>
                        <a:effectLst/>
                        <a:latin typeface="Calibri" panose="020F0502020204030204" pitchFamily="34" charset="0"/>
                      </a:endParaRPr>
                    </a:p>
                  </a:txBody>
                  <a:tcPr marL="17893" marR="17893" marT="17893" marB="0" anchor="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0956539"/>
                  </a:ext>
                </a:extLst>
              </a:tr>
              <a:tr h="511645">
                <a:tc>
                  <a:txBody>
                    <a:bodyPr/>
                    <a:lstStyle/>
                    <a:p>
                      <a:pPr algn="ctr" fontAlgn="b"/>
                      <a:r>
                        <a:rPr lang="en-US" sz="1600" b="1" u="none" strike="noStrike" dirty="0">
                          <a:effectLst/>
                        </a:rPr>
                        <a:t>Fiscal Year</a:t>
                      </a:r>
                      <a:endParaRPr lang="en-US" sz="1600" b="1" i="0" u="none" strike="noStrike" dirty="0">
                        <a:solidFill>
                          <a:srgbClr val="000000"/>
                        </a:solidFill>
                        <a:effectLst/>
                        <a:latin typeface="Calibri" panose="020F0502020204030204" pitchFamily="34" charset="0"/>
                      </a:endParaRPr>
                    </a:p>
                  </a:txBody>
                  <a:tcPr marL="17893" marR="17893" marT="17893" marB="0" anchor="b"/>
                </a:tc>
                <a:tc>
                  <a:txBody>
                    <a:bodyPr/>
                    <a:lstStyle/>
                    <a:p>
                      <a:pPr algn="ctr" fontAlgn="b"/>
                      <a:r>
                        <a:rPr lang="en-US" sz="1600" b="1" u="none" strike="noStrike" dirty="0">
                          <a:effectLst/>
                        </a:rPr>
                        <a:t>Residential Value</a:t>
                      </a:r>
                      <a:endParaRPr lang="en-US" sz="1600" b="1" i="0" u="none" strike="noStrike" dirty="0">
                        <a:solidFill>
                          <a:srgbClr val="000000"/>
                        </a:solidFill>
                        <a:effectLst/>
                        <a:latin typeface="Calibri" panose="020F0502020204030204" pitchFamily="34" charset="0"/>
                      </a:endParaRPr>
                    </a:p>
                  </a:txBody>
                  <a:tcPr marL="17893" marR="17893" marT="17893" marB="0" anchor="b"/>
                </a:tc>
                <a:tc>
                  <a:txBody>
                    <a:bodyPr/>
                    <a:lstStyle/>
                    <a:p>
                      <a:pPr algn="ctr" fontAlgn="b"/>
                      <a:r>
                        <a:rPr lang="en-US" sz="1600" b="1" u="none" strike="noStrike" dirty="0">
                          <a:effectLst/>
                        </a:rPr>
                        <a:t>Millage</a:t>
                      </a:r>
                      <a:endParaRPr lang="en-US" sz="1600" b="1" i="0" u="none" strike="noStrike" dirty="0">
                        <a:solidFill>
                          <a:srgbClr val="000000"/>
                        </a:solidFill>
                        <a:effectLst/>
                        <a:latin typeface="Calibri" panose="020F0502020204030204" pitchFamily="34" charset="0"/>
                      </a:endParaRPr>
                    </a:p>
                  </a:txBody>
                  <a:tcPr marL="17893" marR="17893" marT="17893" marB="0" anchor="b"/>
                </a:tc>
                <a:tc>
                  <a:txBody>
                    <a:bodyPr/>
                    <a:lstStyle/>
                    <a:p>
                      <a:pPr algn="ctr" fontAlgn="b"/>
                      <a:r>
                        <a:rPr lang="en-US" sz="1600" b="1" u="none" strike="noStrike" dirty="0">
                          <a:effectLst/>
                        </a:rPr>
                        <a:t>Ad-Valorem Revenues</a:t>
                      </a:r>
                      <a:endParaRPr lang="en-US" sz="1600" b="1" i="0" u="none" strike="noStrike" dirty="0">
                        <a:solidFill>
                          <a:srgbClr val="000000"/>
                        </a:solidFill>
                        <a:effectLst/>
                        <a:latin typeface="Calibri" panose="020F0502020204030204" pitchFamily="34" charset="0"/>
                      </a:endParaRPr>
                    </a:p>
                  </a:txBody>
                  <a:tcPr marL="17893" marR="17893" marT="17893" marB="0" anchor="b"/>
                </a:tc>
                <a:extLst>
                  <a:ext uri="{0D108BD9-81ED-4DB2-BD59-A6C34878D82A}">
                    <a16:rowId xmlns:a16="http://schemas.microsoft.com/office/drawing/2014/main" val="1593319312"/>
                  </a:ext>
                </a:extLst>
              </a:tr>
              <a:tr h="286746">
                <a:tc>
                  <a:txBody>
                    <a:bodyPr/>
                    <a:lstStyle/>
                    <a:p>
                      <a:pPr algn="l" fontAlgn="b"/>
                      <a:r>
                        <a:rPr lang="en-US" sz="1600" u="none" strike="noStrike">
                          <a:effectLst/>
                        </a:rPr>
                        <a:t>FY 2020</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dirty="0">
                          <a:effectLst/>
                        </a:rPr>
                        <a:t>$2,465,706,709</a:t>
                      </a:r>
                      <a:endParaRPr lang="en-US" sz="1600" b="0" i="0" u="none" strike="noStrike" dirty="0">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$5,424,554</a:t>
                      </a:r>
                      <a:endParaRPr lang="en-US" sz="1600" b="0" i="0" u="none" strike="noStrike">
                        <a:solidFill>
                          <a:srgbClr val="000000"/>
                        </a:solidFill>
                        <a:effectLst/>
                        <a:latin typeface="Calibri" panose="020F0502020204030204" pitchFamily="34" charset="0"/>
                      </a:endParaRPr>
                    </a:p>
                  </a:txBody>
                  <a:tcPr marL="17893" marR="17893" marT="17893" marB="0" anchor="b"/>
                </a:tc>
                <a:extLst>
                  <a:ext uri="{0D108BD9-81ED-4DB2-BD59-A6C34878D82A}">
                    <a16:rowId xmlns:a16="http://schemas.microsoft.com/office/drawing/2014/main" val="2992984246"/>
                  </a:ext>
                </a:extLst>
              </a:tr>
              <a:tr h="286746">
                <a:tc>
                  <a:txBody>
                    <a:bodyPr/>
                    <a:lstStyle/>
                    <a:p>
                      <a:pPr algn="l" fontAlgn="b"/>
                      <a:r>
                        <a:rPr lang="en-US" sz="1600" u="none" strike="noStrike">
                          <a:effectLst/>
                        </a:rPr>
                        <a:t>FY 2021</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$2,591,316,712</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2.2</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$5,700,896</a:t>
                      </a:r>
                      <a:endParaRPr lang="en-US" sz="1600" b="0" i="0" u="none" strike="noStrike">
                        <a:solidFill>
                          <a:srgbClr val="000000"/>
                        </a:solidFill>
                        <a:effectLst/>
                        <a:latin typeface="Calibri" panose="020F0502020204030204" pitchFamily="34" charset="0"/>
                      </a:endParaRPr>
                    </a:p>
                  </a:txBody>
                  <a:tcPr marL="17893" marR="17893" marT="17893" marB="0" anchor="b"/>
                </a:tc>
                <a:extLst>
                  <a:ext uri="{0D108BD9-81ED-4DB2-BD59-A6C34878D82A}">
                    <a16:rowId xmlns:a16="http://schemas.microsoft.com/office/drawing/2014/main" val="1328547989"/>
                  </a:ext>
                </a:extLst>
              </a:tr>
              <a:tr h="286746">
                <a:tc>
                  <a:txBody>
                    <a:bodyPr/>
                    <a:lstStyle/>
                    <a:p>
                      <a:pPr algn="l" fontAlgn="b"/>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a:effectLst/>
                        </a:rPr>
                        <a:t>2.235</a:t>
                      </a:r>
                      <a:endParaRPr lang="en-US" sz="1600" b="0" i="0" u="none" strike="noStrike">
                        <a:solidFill>
                          <a:srgbClr val="000000"/>
                        </a:solidFill>
                        <a:effectLst/>
                        <a:latin typeface="Calibri" panose="020F0502020204030204" pitchFamily="34" charset="0"/>
                      </a:endParaRPr>
                    </a:p>
                  </a:txBody>
                  <a:tcPr marL="17893" marR="17893" marT="17893" marB="0" anchor="b"/>
                </a:tc>
                <a:tc>
                  <a:txBody>
                    <a:bodyPr/>
                    <a:lstStyle/>
                    <a:p>
                      <a:pPr algn="r" fontAlgn="b"/>
                      <a:r>
                        <a:rPr lang="en-US" sz="1600" u="none" strike="noStrike" dirty="0">
                          <a:effectLst/>
                        </a:rPr>
                        <a:t>$5,791,592</a:t>
                      </a:r>
                      <a:endParaRPr lang="en-US" sz="1600" b="0" i="0" u="none" strike="noStrike" dirty="0">
                        <a:solidFill>
                          <a:srgbClr val="000000"/>
                        </a:solidFill>
                        <a:effectLst/>
                        <a:latin typeface="Calibri" panose="020F0502020204030204" pitchFamily="34" charset="0"/>
                      </a:endParaRPr>
                    </a:p>
                  </a:txBody>
                  <a:tcPr marL="17893" marR="17893" marT="17893" marB="0" anchor="b"/>
                </a:tc>
                <a:extLst>
                  <a:ext uri="{0D108BD9-81ED-4DB2-BD59-A6C34878D82A}">
                    <a16:rowId xmlns:a16="http://schemas.microsoft.com/office/drawing/2014/main" val="344517455"/>
                  </a:ext>
                </a:extLst>
              </a:tr>
            </a:tbl>
          </a:graphicData>
        </a:graphic>
      </p:graphicFrame>
      <p:graphicFrame>
        <p:nvGraphicFramePr>
          <p:cNvPr id="5" name="Table 4">
            <a:extLst>
              <a:ext uri="{FF2B5EF4-FFF2-40B4-BE49-F238E27FC236}">
                <a16:creationId xmlns:a16="http://schemas.microsoft.com/office/drawing/2014/main" id="{D1F8BC38-9C24-45C4-B74C-D7A40F266B34}"/>
              </a:ext>
            </a:extLst>
          </p:cNvPr>
          <p:cNvGraphicFramePr>
            <a:graphicFrameLocks noGrp="1"/>
          </p:cNvGraphicFramePr>
          <p:nvPr>
            <p:extLst>
              <p:ext uri="{D42A27DB-BD31-4B8C-83A1-F6EECF244321}">
                <p14:modId xmlns:p14="http://schemas.microsoft.com/office/powerpoint/2010/main" val="2930760774"/>
              </p:ext>
            </p:extLst>
          </p:nvPr>
        </p:nvGraphicFramePr>
        <p:xfrm>
          <a:off x="670653" y="4483806"/>
          <a:ext cx="6199929" cy="1665372"/>
        </p:xfrm>
        <a:graphic>
          <a:graphicData uri="http://schemas.openxmlformats.org/drawingml/2006/table">
            <a:tbl>
              <a:tblPr>
                <a:tableStyleId>{5C22544A-7EE6-4342-B048-85BDC9FD1C3A}</a:tableStyleId>
              </a:tblPr>
              <a:tblGrid>
                <a:gridCol w="1313344">
                  <a:extLst>
                    <a:ext uri="{9D8B030D-6E8A-4147-A177-3AD203B41FA5}">
                      <a16:colId xmlns:a16="http://schemas.microsoft.com/office/drawing/2014/main" val="1999982638"/>
                    </a:ext>
                  </a:extLst>
                </a:gridCol>
                <a:gridCol w="1644637">
                  <a:extLst>
                    <a:ext uri="{9D8B030D-6E8A-4147-A177-3AD203B41FA5}">
                      <a16:colId xmlns:a16="http://schemas.microsoft.com/office/drawing/2014/main" val="2851042645"/>
                    </a:ext>
                  </a:extLst>
                </a:gridCol>
                <a:gridCol w="1171361">
                  <a:extLst>
                    <a:ext uri="{9D8B030D-6E8A-4147-A177-3AD203B41FA5}">
                      <a16:colId xmlns:a16="http://schemas.microsoft.com/office/drawing/2014/main" val="1057375566"/>
                    </a:ext>
                  </a:extLst>
                </a:gridCol>
                <a:gridCol w="2070587">
                  <a:extLst>
                    <a:ext uri="{9D8B030D-6E8A-4147-A177-3AD203B41FA5}">
                      <a16:colId xmlns:a16="http://schemas.microsoft.com/office/drawing/2014/main" val="2989124350"/>
                    </a:ext>
                  </a:extLst>
                </a:gridCol>
              </a:tblGrid>
              <a:tr h="389389">
                <a:tc gridSpan="4">
                  <a:txBody>
                    <a:bodyPr/>
                    <a:lstStyle/>
                    <a:p>
                      <a:pPr algn="l" fontAlgn="b"/>
                      <a:r>
                        <a:rPr lang="en-US" sz="1600" i="1" u="none" strike="noStrike">
                          <a:effectLst/>
                        </a:rPr>
                        <a:t>*FY 2021- Average Homestead Property Value @ $305,491</a:t>
                      </a:r>
                      <a:endParaRPr lang="en-US" sz="1600" b="0"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4713511"/>
                  </a:ext>
                </a:extLst>
              </a:tr>
              <a:tr h="389389">
                <a:tc>
                  <a:txBody>
                    <a:bodyPr/>
                    <a:lstStyle/>
                    <a:p>
                      <a:pPr algn="l" fontAlgn="b"/>
                      <a:endParaRPr lang="en-US" sz="1600" b="0" i="1"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i="1" u="none" strike="noStrike">
                          <a:effectLst/>
                        </a:rPr>
                        <a:t>Annual Taxes @ 2.2 millage rate = $ 672.08</a:t>
                      </a:r>
                      <a:endParaRPr lang="en-US" sz="1600" b="0"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8193046"/>
                  </a:ext>
                </a:extLst>
              </a:tr>
              <a:tr h="389389">
                <a:tc>
                  <a:txBody>
                    <a:bodyPr/>
                    <a:lstStyle/>
                    <a:p>
                      <a:pPr algn="l" fontAlgn="b"/>
                      <a:endParaRPr lang="en-US" sz="1600" b="0" i="1"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600" i="1" u="none" strike="noStrike">
                          <a:effectLst/>
                        </a:rPr>
                        <a:t>Annual Taxes @ 2.235 millage rate = $ 682.77</a:t>
                      </a:r>
                      <a:endParaRPr lang="en-US" sz="1600" b="0"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6850667"/>
                  </a:ext>
                </a:extLst>
              </a:tr>
              <a:tr h="389389">
                <a:tc>
                  <a:txBody>
                    <a:bodyPr/>
                    <a:lstStyle/>
                    <a:p>
                      <a:pPr algn="l" fontAlgn="b"/>
                      <a:endParaRPr lang="en-US" sz="16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i="1" u="none" strike="noStrike">
                          <a:effectLst/>
                        </a:rPr>
                        <a:t>Difference = $10.69</a:t>
                      </a:r>
                      <a:endParaRPr lang="en-US" sz="16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1"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8898669"/>
                  </a:ext>
                </a:extLst>
              </a:tr>
            </a:tbl>
          </a:graphicData>
        </a:graphic>
      </p:graphicFrame>
    </p:spTree>
    <p:extLst>
      <p:ext uri="{BB962C8B-B14F-4D97-AF65-F5344CB8AC3E}">
        <p14:creationId xmlns:p14="http://schemas.microsoft.com/office/powerpoint/2010/main" val="1179816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BACE-4324-4ED3-BCC5-B97D696D829C}"/>
              </a:ext>
            </a:extLst>
          </p:cNvPr>
          <p:cNvSpPr>
            <a:spLocks noGrp="1"/>
          </p:cNvSpPr>
          <p:nvPr>
            <p:ph type="title"/>
          </p:nvPr>
        </p:nvSpPr>
        <p:spPr/>
        <p:txBody>
          <a:bodyPr/>
          <a:lstStyle/>
          <a:p>
            <a:r>
              <a:rPr lang="en-US" dirty="0"/>
              <a:t>Palmetto Bay- Net Worth History</a:t>
            </a:r>
          </a:p>
        </p:txBody>
      </p:sp>
      <p:sp>
        <p:nvSpPr>
          <p:cNvPr id="3" name="Slide Number Placeholder 2">
            <a:extLst>
              <a:ext uri="{FF2B5EF4-FFF2-40B4-BE49-F238E27FC236}">
                <a16:creationId xmlns:a16="http://schemas.microsoft.com/office/drawing/2014/main" id="{C6EC3F2A-98AB-4C96-8792-107C946D9DAA}"/>
              </a:ext>
            </a:extLst>
          </p:cNvPr>
          <p:cNvSpPr>
            <a:spLocks noGrp="1"/>
          </p:cNvSpPr>
          <p:nvPr>
            <p:ph type="sldNum" sz="quarter" idx="12"/>
          </p:nvPr>
        </p:nvSpPr>
        <p:spPr/>
        <p:txBody>
          <a:bodyPr/>
          <a:lstStyle/>
          <a:p>
            <a:fld id="{6D22F896-40B5-4ADD-8801-0D06FADFA095}" type="slidenum">
              <a:rPr lang="en-US" smtClean="0"/>
              <a:t>6</a:t>
            </a:fld>
            <a:endParaRPr lang="en-US" dirty="0"/>
          </a:p>
        </p:txBody>
      </p:sp>
      <p:graphicFrame>
        <p:nvGraphicFramePr>
          <p:cNvPr id="4" name="Table 3">
            <a:extLst>
              <a:ext uri="{FF2B5EF4-FFF2-40B4-BE49-F238E27FC236}">
                <a16:creationId xmlns:a16="http://schemas.microsoft.com/office/drawing/2014/main" id="{2C3C3987-20B9-47AA-82CD-6A03802DD868}"/>
              </a:ext>
            </a:extLst>
          </p:cNvPr>
          <p:cNvGraphicFramePr>
            <a:graphicFrameLocks noGrp="1"/>
          </p:cNvGraphicFramePr>
          <p:nvPr/>
        </p:nvGraphicFramePr>
        <p:xfrm>
          <a:off x="923316" y="2297358"/>
          <a:ext cx="10483748" cy="3035119"/>
        </p:xfrm>
        <a:graphic>
          <a:graphicData uri="http://schemas.openxmlformats.org/drawingml/2006/table">
            <a:tbl>
              <a:tblPr firstRow="1" bandRow="1">
                <a:tableStyleId>{5C22544A-7EE6-4342-B048-85BDC9FD1C3A}</a:tableStyleId>
              </a:tblPr>
              <a:tblGrid>
                <a:gridCol w="3627811">
                  <a:extLst>
                    <a:ext uri="{9D8B030D-6E8A-4147-A177-3AD203B41FA5}">
                      <a16:colId xmlns:a16="http://schemas.microsoft.com/office/drawing/2014/main" val="3031426684"/>
                    </a:ext>
                  </a:extLst>
                </a:gridCol>
                <a:gridCol w="1722922">
                  <a:extLst>
                    <a:ext uri="{9D8B030D-6E8A-4147-A177-3AD203B41FA5}">
                      <a16:colId xmlns:a16="http://schemas.microsoft.com/office/drawing/2014/main" val="3982603938"/>
                    </a:ext>
                  </a:extLst>
                </a:gridCol>
                <a:gridCol w="1992429">
                  <a:extLst>
                    <a:ext uri="{9D8B030D-6E8A-4147-A177-3AD203B41FA5}">
                      <a16:colId xmlns:a16="http://schemas.microsoft.com/office/drawing/2014/main" val="398095819"/>
                    </a:ext>
                  </a:extLst>
                </a:gridCol>
                <a:gridCol w="1607419">
                  <a:extLst>
                    <a:ext uri="{9D8B030D-6E8A-4147-A177-3AD203B41FA5}">
                      <a16:colId xmlns:a16="http://schemas.microsoft.com/office/drawing/2014/main" val="43748695"/>
                    </a:ext>
                  </a:extLst>
                </a:gridCol>
                <a:gridCol w="1494338">
                  <a:extLst>
                    <a:ext uri="{9D8B030D-6E8A-4147-A177-3AD203B41FA5}">
                      <a16:colId xmlns:a16="http://schemas.microsoft.com/office/drawing/2014/main" val="3930385742"/>
                    </a:ext>
                  </a:extLst>
                </a:gridCol>
                <a:gridCol w="38829">
                  <a:extLst>
                    <a:ext uri="{9D8B030D-6E8A-4147-A177-3AD203B41FA5}">
                      <a16:colId xmlns:a16="http://schemas.microsoft.com/office/drawing/2014/main" val="1824493552"/>
                    </a:ext>
                  </a:extLst>
                </a:gridCol>
              </a:tblGrid>
              <a:tr h="482456">
                <a:tc gridSpan="5">
                  <a:txBody>
                    <a:bodyPr/>
                    <a:lstStyle/>
                    <a:p>
                      <a:pPr marL="0" marR="0" algn="ctr">
                        <a:spcBef>
                          <a:spcPts val="0"/>
                        </a:spcBef>
                        <a:spcAft>
                          <a:spcPts val="0"/>
                        </a:spcAft>
                      </a:pPr>
                      <a:r>
                        <a:rPr lang="en-US" sz="1600" kern="1200" dirty="0">
                          <a:effectLst/>
                        </a:rPr>
                        <a:t>Net Worth Comparison (Village wide)</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600" dirty="0">
                          <a:effectLst/>
                        </a:rPr>
                        <a:t> </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33731851"/>
                  </a:ext>
                </a:extLst>
              </a:tr>
              <a:tr h="526208">
                <a:tc>
                  <a:txBody>
                    <a:bodyPr/>
                    <a:lstStyle/>
                    <a:p>
                      <a:pPr marL="0" marR="0" algn="ctr">
                        <a:spcBef>
                          <a:spcPts val="0"/>
                        </a:spcBef>
                        <a:spcAft>
                          <a:spcPts val="0"/>
                        </a:spcAft>
                      </a:pPr>
                      <a:r>
                        <a:rPr lang="en-US" sz="1600" kern="1200" dirty="0">
                          <a:effectLst/>
                        </a:rPr>
                        <a:t>Assets</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ctr">
                        <a:spcBef>
                          <a:spcPts val="0"/>
                        </a:spcBef>
                        <a:spcAft>
                          <a:spcPts val="0"/>
                        </a:spcAft>
                      </a:pPr>
                      <a:r>
                        <a:rPr lang="en-US" sz="1600" b="1" kern="1200" dirty="0">
                          <a:effectLst/>
                        </a:rPr>
                        <a:t>2005</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ctr">
                        <a:spcBef>
                          <a:spcPts val="0"/>
                        </a:spcBef>
                        <a:spcAft>
                          <a:spcPts val="0"/>
                        </a:spcAft>
                      </a:pPr>
                      <a:r>
                        <a:rPr lang="en-US" sz="1600" b="1" kern="1200" dirty="0">
                          <a:effectLst/>
                        </a:rPr>
                        <a:t>2017</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ctr">
                        <a:spcBef>
                          <a:spcPts val="0"/>
                        </a:spcBef>
                        <a:spcAft>
                          <a:spcPts val="0"/>
                        </a:spcAft>
                      </a:pPr>
                      <a:r>
                        <a:rPr lang="en-US" sz="1600" b="1" kern="1200" dirty="0">
                          <a:effectLst/>
                        </a:rPr>
                        <a:t>2018</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ctr">
                        <a:spcBef>
                          <a:spcPts val="0"/>
                        </a:spcBef>
                        <a:spcAft>
                          <a:spcPts val="0"/>
                        </a:spcAft>
                      </a:pPr>
                      <a:r>
                        <a:rPr lang="en-US" sz="1600" b="1" kern="1200" dirty="0">
                          <a:effectLst/>
                        </a:rPr>
                        <a:t>2019</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ctr">
                        <a:spcBef>
                          <a:spcPts val="0"/>
                        </a:spcBef>
                        <a:spcAft>
                          <a:spcPts val="0"/>
                        </a:spcAft>
                      </a:pPr>
                      <a:r>
                        <a:rPr lang="en-US" sz="1600" kern="1200" dirty="0">
                          <a:effectLst/>
                        </a:rPr>
                        <a:t> </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35278767"/>
                  </a:ext>
                </a:extLst>
              </a:tr>
              <a:tr h="447831">
                <a:tc>
                  <a:txBody>
                    <a:bodyPr/>
                    <a:lstStyle/>
                    <a:p>
                      <a:pPr marL="0" marR="0">
                        <a:spcBef>
                          <a:spcPts val="0"/>
                        </a:spcBef>
                        <a:spcAft>
                          <a:spcPts val="0"/>
                        </a:spcAft>
                      </a:pPr>
                      <a:r>
                        <a:rPr lang="en-US" sz="1600" kern="1200" dirty="0">
                          <a:effectLst/>
                        </a:rPr>
                        <a:t>Capital Assets with No Debt</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14,184,649</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33,124,927</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37,879,325</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dirty="0">
                          <a:effectLst/>
                        </a:rPr>
                        <a:t>41,339,531</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 </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0037328"/>
                  </a:ext>
                </a:extLst>
              </a:tr>
              <a:tr h="488368">
                <a:tc>
                  <a:txBody>
                    <a:bodyPr/>
                    <a:lstStyle/>
                    <a:p>
                      <a:pPr marL="0" marR="0">
                        <a:spcBef>
                          <a:spcPts val="0"/>
                        </a:spcBef>
                        <a:spcAft>
                          <a:spcPts val="0"/>
                        </a:spcAft>
                      </a:pPr>
                      <a:r>
                        <a:rPr lang="en-US" sz="1600" kern="1200" dirty="0">
                          <a:effectLst/>
                        </a:rPr>
                        <a:t>Restricted</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1,298,518</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4,695,709</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5,584,081</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dirty="0">
                          <a:effectLst/>
                        </a:rPr>
                        <a:t>3,991,720</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 </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1144443"/>
                  </a:ext>
                </a:extLst>
              </a:tr>
              <a:tr h="482456">
                <a:tc>
                  <a:txBody>
                    <a:bodyPr/>
                    <a:lstStyle/>
                    <a:p>
                      <a:pPr marL="0" marR="0">
                        <a:spcBef>
                          <a:spcPts val="0"/>
                        </a:spcBef>
                        <a:spcAft>
                          <a:spcPts val="0"/>
                        </a:spcAft>
                      </a:pPr>
                      <a:r>
                        <a:rPr lang="en-US" sz="1600" kern="1200" dirty="0">
                          <a:effectLst/>
                        </a:rPr>
                        <a:t>Unrestricted</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9,894,528</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16,651,125</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13,926,428</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dirty="0">
                          <a:effectLst/>
                        </a:rPr>
                        <a:t>14,980,195</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 </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136131452"/>
                  </a:ext>
                </a:extLst>
              </a:tr>
              <a:tr h="607800">
                <a:tc>
                  <a:txBody>
                    <a:bodyPr/>
                    <a:lstStyle/>
                    <a:p>
                      <a:pPr marL="0" marR="0" algn="r">
                        <a:spcBef>
                          <a:spcPts val="0"/>
                        </a:spcBef>
                        <a:spcAft>
                          <a:spcPts val="0"/>
                        </a:spcAft>
                      </a:pPr>
                      <a:r>
                        <a:rPr lang="en-US" sz="1600" b="1" kern="1200" dirty="0">
                          <a:effectLst/>
                        </a:rPr>
                        <a:t>Total</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b="1" kern="1200" dirty="0">
                          <a:effectLst/>
                        </a:rPr>
                        <a:t>25,377,695</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b="1" kern="1200" dirty="0">
                          <a:effectLst/>
                        </a:rPr>
                        <a:t>54,471,761</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b="1" kern="1200" dirty="0">
                          <a:effectLst/>
                        </a:rPr>
                        <a:t>57,389,834</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b="1" kern="1200" dirty="0">
                          <a:effectLst/>
                        </a:rPr>
                        <a:t>60,331,446</a:t>
                      </a:r>
                      <a:endParaRPr lang="en-US" sz="16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a:tc>
                <a:tc>
                  <a:txBody>
                    <a:bodyPr/>
                    <a:lstStyle/>
                    <a:p>
                      <a:pPr marL="0" marR="0" algn="r">
                        <a:spcBef>
                          <a:spcPts val="0"/>
                        </a:spcBef>
                        <a:spcAft>
                          <a:spcPts val="0"/>
                        </a:spcAft>
                      </a:pPr>
                      <a:r>
                        <a:rPr lang="en-US" sz="1600" kern="1200" dirty="0">
                          <a:effectLst/>
                        </a:rPr>
                        <a:t> </a:t>
                      </a:r>
                      <a:endParaRPr lang="en-US" sz="16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147062684"/>
                  </a:ext>
                </a:extLst>
              </a:tr>
            </a:tbl>
          </a:graphicData>
        </a:graphic>
      </p:graphicFrame>
      <p:sp>
        <p:nvSpPr>
          <p:cNvPr id="5" name="TextBox 4">
            <a:extLst>
              <a:ext uri="{FF2B5EF4-FFF2-40B4-BE49-F238E27FC236}">
                <a16:creationId xmlns:a16="http://schemas.microsoft.com/office/drawing/2014/main" id="{799D69ED-1125-495F-A42D-897CDB6DC644}"/>
              </a:ext>
            </a:extLst>
          </p:cNvPr>
          <p:cNvSpPr txBox="1"/>
          <p:nvPr/>
        </p:nvSpPr>
        <p:spPr>
          <a:xfrm>
            <a:off x="1057013" y="5629013"/>
            <a:ext cx="10226180" cy="646331"/>
          </a:xfrm>
          <a:prstGeom prst="rect">
            <a:avLst/>
          </a:prstGeom>
          <a:noFill/>
        </p:spPr>
        <p:txBody>
          <a:bodyPr wrap="square" rtlCol="0">
            <a:spAutoFit/>
          </a:bodyPr>
          <a:lstStyle/>
          <a:p>
            <a:r>
              <a:rPr lang="en-US" dirty="0"/>
              <a:t>Unrestricted Funds:  GF Fund Balance, Assigned &amp; Committed in Special Revenue (as included in the audit report.)</a:t>
            </a:r>
          </a:p>
        </p:txBody>
      </p:sp>
    </p:spTree>
    <p:extLst>
      <p:ext uri="{BB962C8B-B14F-4D97-AF65-F5344CB8AC3E}">
        <p14:creationId xmlns:p14="http://schemas.microsoft.com/office/powerpoint/2010/main" val="168846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4097-AC47-4566-A06C-9F0C45312D63}"/>
              </a:ext>
            </a:extLst>
          </p:cNvPr>
          <p:cNvSpPr>
            <a:spLocks noGrp="1"/>
          </p:cNvSpPr>
          <p:nvPr>
            <p:ph type="title"/>
          </p:nvPr>
        </p:nvSpPr>
        <p:spPr/>
        <p:txBody>
          <a:bodyPr/>
          <a:lstStyle/>
          <a:p>
            <a:r>
              <a:rPr lang="en-US" dirty="0"/>
              <a:t>General Fund – Fund Balance</a:t>
            </a:r>
          </a:p>
        </p:txBody>
      </p:sp>
      <p:sp>
        <p:nvSpPr>
          <p:cNvPr id="3" name="Slide Number Placeholder 2">
            <a:extLst>
              <a:ext uri="{FF2B5EF4-FFF2-40B4-BE49-F238E27FC236}">
                <a16:creationId xmlns:a16="http://schemas.microsoft.com/office/drawing/2014/main" id="{27455177-6D9C-4174-BAB0-5AB53BCD6018}"/>
              </a:ext>
            </a:extLst>
          </p:cNvPr>
          <p:cNvSpPr>
            <a:spLocks noGrp="1"/>
          </p:cNvSpPr>
          <p:nvPr>
            <p:ph type="sldNum" sz="quarter" idx="12"/>
          </p:nvPr>
        </p:nvSpPr>
        <p:spPr/>
        <p:txBody>
          <a:bodyPr/>
          <a:lstStyle/>
          <a:p>
            <a:fld id="{6D22F896-40B5-4ADD-8801-0D06FADFA095}" type="slidenum">
              <a:rPr lang="en-US" smtClean="0"/>
              <a:t>7</a:t>
            </a:fld>
            <a:endParaRPr lang="en-US" dirty="0"/>
          </a:p>
        </p:txBody>
      </p:sp>
      <p:graphicFrame>
        <p:nvGraphicFramePr>
          <p:cNvPr id="5" name="Table 4">
            <a:extLst>
              <a:ext uri="{FF2B5EF4-FFF2-40B4-BE49-F238E27FC236}">
                <a16:creationId xmlns:a16="http://schemas.microsoft.com/office/drawing/2014/main" id="{09438C23-2BED-4F2C-B0B1-AC208C22000A}"/>
              </a:ext>
            </a:extLst>
          </p:cNvPr>
          <p:cNvGraphicFramePr>
            <a:graphicFrameLocks noGrp="1"/>
          </p:cNvGraphicFramePr>
          <p:nvPr>
            <p:extLst>
              <p:ext uri="{D42A27DB-BD31-4B8C-83A1-F6EECF244321}">
                <p14:modId xmlns:p14="http://schemas.microsoft.com/office/powerpoint/2010/main" val="737687989"/>
              </p:ext>
            </p:extLst>
          </p:nvPr>
        </p:nvGraphicFramePr>
        <p:xfrm>
          <a:off x="944366" y="2346909"/>
          <a:ext cx="6932895" cy="2740179"/>
        </p:xfrm>
        <a:graphic>
          <a:graphicData uri="http://schemas.openxmlformats.org/drawingml/2006/table">
            <a:tbl>
              <a:tblPr>
                <a:tableStyleId>{69CF1AB2-1976-4502-BF36-3FF5EA218861}</a:tableStyleId>
              </a:tblPr>
              <a:tblGrid>
                <a:gridCol w="5173061">
                  <a:extLst>
                    <a:ext uri="{9D8B030D-6E8A-4147-A177-3AD203B41FA5}">
                      <a16:colId xmlns:a16="http://schemas.microsoft.com/office/drawing/2014/main" val="1101949878"/>
                    </a:ext>
                  </a:extLst>
                </a:gridCol>
                <a:gridCol w="1759834">
                  <a:extLst>
                    <a:ext uri="{9D8B030D-6E8A-4147-A177-3AD203B41FA5}">
                      <a16:colId xmlns:a16="http://schemas.microsoft.com/office/drawing/2014/main" val="1306312740"/>
                    </a:ext>
                  </a:extLst>
                </a:gridCol>
              </a:tblGrid>
              <a:tr h="232022">
                <a:tc>
                  <a:txBody>
                    <a:bodyPr/>
                    <a:lstStyle/>
                    <a:p>
                      <a:pPr algn="l" fontAlgn="b"/>
                      <a:r>
                        <a:rPr lang="en-US" sz="1200" b="1" u="none" strike="noStrike" dirty="0">
                          <a:effectLst/>
                        </a:rPr>
                        <a:t>INVESTMENTS IN CAPITAL ASSETS*</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5515417"/>
                  </a:ext>
                </a:extLst>
              </a:tr>
              <a:tr h="232022">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effectLst/>
                        </a:rPr>
                        <a:t>2019</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7417065"/>
                  </a:ext>
                </a:extLst>
              </a:tr>
              <a:tr h="232022">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3037502"/>
                  </a:ext>
                </a:extLst>
              </a:tr>
              <a:tr h="232022">
                <a:tc>
                  <a:txBody>
                    <a:bodyPr/>
                    <a:lstStyle/>
                    <a:p>
                      <a:pPr algn="l" fontAlgn="b"/>
                      <a:r>
                        <a:rPr lang="en-US" sz="1200" u="none" strike="noStrike">
                          <a:effectLst/>
                        </a:rPr>
                        <a:t>Capital Assets net Depreciation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57,149,609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0368183"/>
                  </a:ext>
                </a:extLst>
              </a:tr>
              <a:tr h="232022">
                <a:tc>
                  <a:txBody>
                    <a:bodyPr/>
                    <a:lstStyle/>
                    <a:p>
                      <a:pPr algn="l" fontAlgn="b"/>
                      <a:r>
                        <a:rPr lang="en-US" sz="1200" u="none" strike="noStrike">
                          <a:effectLst/>
                        </a:rPr>
                        <a:t>Plus -Debt Issuance Costs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42,452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4953989"/>
                  </a:ext>
                </a:extLst>
              </a:tr>
              <a:tr h="232022">
                <a:tc>
                  <a:txBody>
                    <a:bodyPr/>
                    <a:lstStyle/>
                    <a:p>
                      <a:pPr algn="l" fontAlgn="b"/>
                      <a:r>
                        <a:rPr lang="en-US" sz="1200" u="none" strike="noStrike">
                          <a:effectLst/>
                        </a:rPr>
                        <a:t>Plus -Deferred Outflows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60,612 </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6000937"/>
                  </a:ext>
                </a:extLst>
              </a:tr>
              <a:tr h="232022">
                <a:tc>
                  <a:txBody>
                    <a:bodyPr/>
                    <a:lstStyle/>
                    <a:p>
                      <a:pPr algn="l" fontAlgn="b"/>
                      <a:r>
                        <a:rPr lang="en-US" sz="1200" u="none" strike="noStrike">
                          <a:effectLst/>
                        </a:rPr>
                        <a:t>Less- Deferred Inflows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(502,732)</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7482145"/>
                  </a:ext>
                </a:extLst>
              </a:tr>
              <a:tr h="232022">
                <a:tc>
                  <a:txBody>
                    <a:bodyPr/>
                    <a:lstStyle/>
                    <a:p>
                      <a:pPr algn="l" fontAlgn="b"/>
                      <a:r>
                        <a:rPr lang="en-US" sz="1200" u="none" strike="noStrike">
                          <a:effectLst/>
                        </a:rPr>
                        <a:t>Less- Retainage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(635,055)</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0003871"/>
                  </a:ext>
                </a:extLst>
              </a:tr>
              <a:tr h="419959">
                <a:tc>
                  <a:txBody>
                    <a:bodyPr/>
                    <a:lstStyle/>
                    <a:p>
                      <a:pPr algn="l" fontAlgn="b"/>
                      <a:r>
                        <a:rPr lang="en-US" sz="1200" u="none" strike="noStrike">
                          <a:effectLst/>
                        </a:rPr>
                        <a:t>Less-bonds and Notes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a:effectLst/>
                        </a:rPr>
                        <a:t>(14,847,783)</a:t>
                      </a:r>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5476143"/>
                  </a:ext>
                </a:extLst>
              </a:tr>
              <a:tr h="232022">
                <a:tc>
                  <a:txBody>
                    <a:bodyPr/>
                    <a:lstStyle/>
                    <a:p>
                      <a:pPr algn="l" fontAlgn="b"/>
                      <a:r>
                        <a:rPr lang="en-US" sz="1200" u="none" strike="noStrike">
                          <a:effectLst/>
                        </a:rPr>
                        <a:t>Plus-Debt Proceeds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72,428 </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8157938"/>
                  </a:ext>
                </a:extLst>
              </a:tr>
              <a:tr h="232022">
                <a:tc>
                  <a:txBody>
                    <a:bodyPr/>
                    <a:lstStyle/>
                    <a:p>
                      <a:pPr algn="l" fontAlgn="b"/>
                      <a:r>
                        <a:rPr lang="en-US" sz="1200" b="1" u="none" strike="noStrike" dirty="0">
                          <a:effectLst/>
                        </a:rPr>
                        <a:t>Net Investment In Capital Assets </a:t>
                      </a:r>
                      <a:r>
                        <a:rPr lang="en-US" sz="1200" b="0" i="1" u="none" strike="noStrike" dirty="0">
                          <a:effectLst/>
                        </a:rPr>
                        <a:t>(capital assets with no debt)</a:t>
                      </a:r>
                      <a:endParaRPr lang="en-US" sz="1200" b="0" i="1"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b="1" u="none" strike="noStrike" dirty="0">
                          <a:effectLst/>
                        </a:rPr>
                        <a:t>41,339,531 </a:t>
                      </a:r>
                      <a:endParaRPr lang="en-US"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8002103"/>
                  </a:ext>
                </a:extLst>
              </a:tr>
            </a:tbl>
          </a:graphicData>
        </a:graphic>
      </p:graphicFrame>
      <p:sp>
        <p:nvSpPr>
          <p:cNvPr id="4" name="TextBox 3">
            <a:extLst>
              <a:ext uri="{FF2B5EF4-FFF2-40B4-BE49-F238E27FC236}">
                <a16:creationId xmlns:a16="http://schemas.microsoft.com/office/drawing/2014/main" id="{C9A1934B-F12D-403B-9EA6-90FAE3501B32}"/>
              </a:ext>
            </a:extLst>
          </p:cNvPr>
          <p:cNvSpPr txBox="1"/>
          <p:nvPr/>
        </p:nvSpPr>
        <p:spPr>
          <a:xfrm>
            <a:off x="944366" y="5385732"/>
            <a:ext cx="9030144" cy="338554"/>
          </a:xfrm>
          <a:prstGeom prst="rect">
            <a:avLst/>
          </a:prstGeom>
          <a:noFill/>
        </p:spPr>
        <p:txBody>
          <a:bodyPr wrap="square" rtlCol="0">
            <a:spAutoFit/>
          </a:bodyPr>
          <a:lstStyle/>
          <a:p>
            <a:r>
              <a:rPr lang="en-US" sz="1600" i="1" dirty="0"/>
              <a:t>*Calculation of Capital Assets with No Debt line item from previous slide.</a:t>
            </a:r>
          </a:p>
        </p:txBody>
      </p:sp>
    </p:spTree>
    <p:extLst>
      <p:ext uri="{BB962C8B-B14F-4D97-AF65-F5344CB8AC3E}">
        <p14:creationId xmlns:p14="http://schemas.microsoft.com/office/powerpoint/2010/main" val="420328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7743172-17A8-4FA4-8434-B813E03B7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3">
            <a:extLst>
              <a:ext uri="{FF2B5EF4-FFF2-40B4-BE49-F238E27FC236}">
                <a16:creationId xmlns:a16="http://schemas.microsoft.com/office/drawing/2014/main" id="{4CE1233C-FD2F-489E-BFDE-086F5FED6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B0D4097-AC47-4566-A06C-9F0C45312D63}"/>
              </a:ext>
            </a:extLst>
          </p:cNvPr>
          <p:cNvSpPr>
            <a:spLocks noGrp="1"/>
          </p:cNvSpPr>
          <p:nvPr>
            <p:ph type="title"/>
          </p:nvPr>
        </p:nvSpPr>
        <p:spPr>
          <a:xfrm>
            <a:off x="451514" y="1800225"/>
            <a:ext cx="3444211" cy="4241136"/>
          </a:xfrm>
        </p:spPr>
        <p:txBody>
          <a:bodyPr vert="horz" lIns="91440" tIns="45720" rIns="91440" bIns="45720" rtlCol="0" anchor="t">
            <a:normAutofit/>
          </a:bodyPr>
          <a:lstStyle/>
          <a:p>
            <a:r>
              <a:rPr lang="en-US" sz="4400" dirty="0"/>
              <a:t>General Fund – Fund Balance</a:t>
            </a:r>
          </a:p>
        </p:txBody>
      </p:sp>
      <p:sp>
        <p:nvSpPr>
          <p:cNvPr id="3" name="Slide Number Placeholder 2">
            <a:extLst>
              <a:ext uri="{FF2B5EF4-FFF2-40B4-BE49-F238E27FC236}">
                <a16:creationId xmlns:a16="http://schemas.microsoft.com/office/drawing/2014/main" id="{27455177-6D9C-4174-BAB0-5AB53BCD6018}"/>
              </a:ext>
            </a:extLst>
          </p:cNvPr>
          <p:cNvSpPr>
            <a:spLocks noGrp="1"/>
          </p:cNvSpPr>
          <p:nvPr>
            <p:ph type="sldNum" sz="quarter" idx="12"/>
          </p:nvPr>
        </p:nvSpPr>
        <p:spPr>
          <a:xfrm>
            <a:off x="10928282" y="6200145"/>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8</a:t>
            </a:fld>
            <a:endParaRPr lang="en-US" dirty="0"/>
          </a:p>
        </p:txBody>
      </p:sp>
      <p:pic>
        <p:nvPicPr>
          <p:cNvPr id="16" name="Picture 15">
            <a:extLst>
              <a:ext uri="{FF2B5EF4-FFF2-40B4-BE49-F238E27FC236}">
                <a16:creationId xmlns:a16="http://schemas.microsoft.com/office/drawing/2014/main" id="{E03B7B12-CE37-4ED4-ADF1-99BAECB3B0DF}"/>
              </a:ext>
            </a:extLst>
          </p:cNvPr>
          <p:cNvPicPr>
            <a:picLocks noChangeAspect="1"/>
          </p:cNvPicPr>
          <p:nvPr/>
        </p:nvPicPr>
        <p:blipFill>
          <a:blip r:embed="rId3"/>
          <a:stretch>
            <a:fillRect/>
          </a:stretch>
        </p:blipFill>
        <p:spPr>
          <a:xfrm>
            <a:off x="4791369" y="38501"/>
            <a:ext cx="4954823" cy="6780998"/>
          </a:xfrm>
          <a:prstGeom prst="rect">
            <a:avLst/>
          </a:prstGeom>
        </p:spPr>
      </p:pic>
      <p:sp>
        <p:nvSpPr>
          <p:cNvPr id="6" name="TextBox 5">
            <a:extLst>
              <a:ext uri="{FF2B5EF4-FFF2-40B4-BE49-F238E27FC236}">
                <a16:creationId xmlns:a16="http://schemas.microsoft.com/office/drawing/2014/main" id="{6F1F14B8-8DF2-404A-B4C8-44EF3EF29F79}"/>
              </a:ext>
            </a:extLst>
          </p:cNvPr>
          <p:cNvSpPr txBox="1"/>
          <p:nvPr/>
        </p:nvSpPr>
        <p:spPr>
          <a:xfrm>
            <a:off x="9646246" y="5343212"/>
            <a:ext cx="1764357" cy="954107"/>
          </a:xfrm>
          <a:prstGeom prst="rect">
            <a:avLst/>
          </a:prstGeom>
          <a:noFill/>
        </p:spPr>
        <p:txBody>
          <a:bodyPr wrap="square" rtlCol="0">
            <a:spAutoFit/>
          </a:bodyPr>
          <a:lstStyle/>
          <a:p>
            <a:r>
              <a:rPr lang="en-US" sz="1400" i="1" dirty="0"/>
              <a:t>Figures total $3,991,720 </a:t>
            </a:r>
          </a:p>
          <a:p>
            <a:r>
              <a:rPr lang="en-US" sz="1400" i="1" dirty="0"/>
              <a:t>(from “Restricted” line item in slide 6)</a:t>
            </a:r>
          </a:p>
        </p:txBody>
      </p:sp>
    </p:spTree>
    <p:extLst>
      <p:ext uri="{BB962C8B-B14F-4D97-AF65-F5344CB8AC3E}">
        <p14:creationId xmlns:p14="http://schemas.microsoft.com/office/powerpoint/2010/main" val="1118760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133F8CB7-795C-4272-9073-64D8CF97F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B0D4097-AC47-4566-A06C-9F0C45312D63}"/>
              </a:ext>
            </a:extLst>
          </p:cNvPr>
          <p:cNvSpPr>
            <a:spLocks noGrp="1"/>
          </p:cNvSpPr>
          <p:nvPr>
            <p:ph type="title"/>
          </p:nvPr>
        </p:nvSpPr>
        <p:spPr>
          <a:xfrm>
            <a:off x="396116" y="708186"/>
            <a:ext cx="2972726" cy="3781101"/>
          </a:xfrm>
        </p:spPr>
        <p:txBody>
          <a:bodyPr vert="horz" lIns="91440" tIns="45720" rIns="91440" bIns="45720" rtlCol="0" anchor="b">
            <a:normAutofit/>
          </a:bodyPr>
          <a:lstStyle/>
          <a:p>
            <a:r>
              <a:rPr lang="en-US" sz="5400" dirty="0"/>
              <a:t>General Fund – Fund Balance</a:t>
            </a:r>
          </a:p>
        </p:txBody>
      </p:sp>
      <p:sp>
        <p:nvSpPr>
          <p:cNvPr id="12" name="Freeform: Shape 11">
            <a:extLst>
              <a:ext uri="{FF2B5EF4-FFF2-40B4-BE49-F238E27FC236}">
                <a16:creationId xmlns:a16="http://schemas.microsoft.com/office/drawing/2014/main" id="{9674F1F8-962D-4FF5-B378-D9D2FFDFD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C701CDB4-05E2-481A-9165-2455B6FE2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4">
            <a:extLst>
              <a:ext uri="{FF2B5EF4-FFF2-40B4-BE49-F238E27FC236}">
                <a16:creationId xmlns:a16="http://schemas.microsoft.com/office/drawing/2014/main" id="{93C43E0F-EC0A-4928-BA40-42313C09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06DC13F-A501-4C60-8507-15C6D5B0002B}"/>
              </a:ext>
            </a:extLst>
          </p:cNvPr>
          <p:cNvPicPr>
            <a:picLocks noChangeAspect="1"/>
          </p:cNvPicPr>
          <p:nvPr/>
        </p:nvPicPr>
        <p:blipFill>
          <a:blip r:embed="rId2"/>
          <a:stretch>
            <a:fillRect/>
          </a:stretch>
        </p:blipFill>
        <p:spPr>
          <a:xfrm rot="5400000">
            <a:off x="4674496" y="-959025"/>
            <a:ext cx="5929645" cy="8313132"/>
          </a:xfrm>
          <a:prstGeom prst="rect">
            <a:avLst/>
          </a:prstGeom>
        </p:spPr>
      </p:pic>
      <p:sp>
        <p:nvSpPr>
          <p:cNvPr id="3" name="Slide Number Placeholder 2">
            <a:extLst>
              <a:ext uri="{FF2B5EF4-FFF2-40B4-BE49-F238E27FC236}">
                <a16:creationId xmlns:a16="http://schemas.microsoft.com/office/drawing/2014/main" id="{27455177-6D9C-4174-BAB0-5AB53BCD6018}"/>
              </a:ext>
            </a:extLst>
          </p:cNvPr>
          <p:cNvSpPr>
            <a:spLocks noGrp="1"/>
          </p:cNvSpPr>
          <p:nvPr>
            <p:ph type="sldNum" sz="quarter" idx="12"/>
          </p:nvPr>
        </p:nvSpPr>
        <p:spPr>
          <a:xfrm>
            <a:off x="11017458" y="6161187"/>
            <a:ext cx="1062155" cy="490599"/>
          </a:xfrm>
        </p:spPr>
        <p:txBody>
          <a:bodyPr vert="horz" lIns="91440" tIns="45720" rIns="91440" bIns="10800" rtlCol="0" anchor="b">
            <a:normAutofit/>
          </a:bodyPr>
          <a:lstStyle/>
          <a:p>
            <a:pPr defTabSz="914400">
              <a:spcAft>
                <a:spcPts val="600"/>
              </a:spcAft>
            </a:pPr>
            <a:fld id="{6D22F896-40B5-4ADD-8801-0D06FADFA095}" type="slidenum">
              <a:rPr lang="en-US" smtClean="0"/>
              <a:pPr defTabSz="914400">
                <a:spcAft>
                  <a:spcPts val="600"/>
                </a:spcAft>
              </a:pPr>
              <a:t>9</a:t>
            </a:fld>
            <a:endParaRPr lang="en-US" dirty="0"/>
          </a:p>
        </p:txBody>
      </p:sp>
    </p:spTree>
    <p:extLst>
      <p:ext uri="{BB962C8B-B14F-4D97-AF65-F5344CB8AC3E}">
        <p14:creationId xmlns:p14="http://schemas.microsoft.com/office/powerpoint/2010/main" val="2222723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3791</Words>
  <Application>Microsoft Office PowerPoint</Application>
  <PresentationFormat>Widescreen</PresentationFormat>
  <Paragraphs>1542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Symbol</vt:lpstr>
      <vt:lpstr>Wingdings 2</vt:lpstr>
      <vt:lpstr>Quotable</vt:lpstr>
      <vt:lpstr>Second Budget Hearing FY 2020-21</vt:lpstr>
      <vt:lpstr>Budget Summary – General Fund Revenues</vt:lpstr>
      <vt:lpstr>Budget Summary – General Fund Expenditures</vt:lpstr>
      <vt:lpstr>Budget Summary – General Fund, Fund Balance</vt:lpstr>
      <vt:lpstr>Property Tax Valuation Information</vt:lpstr>
      <vt:lpstr>Palmetto Bay- Net Worth History</vt:lpstr>
      <vt:lpstr>General Fund – Fund Balance</vt:lpstr>
      <vt:lpstr>General Fund – Fund Balance</vt:lpstr>
      <vt:lpstr>General Fund – Fund Balance</vt:lpstr>
      <vt:lpstr>General Fund – Fund Balance</vt:lpstr>
      <vt:lpstr>General Fund – Fund Balance History (2007-2019*)</vt:lpstr>
      <vt:lpstr>General Fund – Unassigned Fund Balance History, 2005-2019</vt:lpstr>
      <vt:lpstr>Other Considerations- Finance Department Position Detail</vt:lpstr>
      <vt:lpstr>Other Considerations- Parks &amp; Recreation Position Detail</vt:lpstr>
      <vt:lpstr>PowerPoint Presentation</vt:lpstr>
      <vt:lpstr>General Fund- Personnel Cost Changes</vt:lpstr>
      <vt:lpstr>Park Security Service Options- Option 1 Contracted Services</vt:lpstr>
      <vt:lpstr>Park Security Service Options- Option 2 Park Service Aide (PSA) Employees</vt:lpstr>
      <vt:lpstr>Park Security Service Options- Summary</vt:lpstr>
      <vt:lpstr>Revenue Source Descriptions</vt:lpstr>
      <vt:lpstr>General Fund Revenue History</vt:lpstr>
      <vt:lpstr>General Fund Revenue History</vt:lpstr>
      <vt:lpstr>General Fund Revenue History</vt:lpstr>
      <vt:lpstr>General Fund Revenue History</vt:lpstr>
      <vt:lpstr>General Fund Revenue History</vt:lpstr>
      <vt:lpstr>General Fund Revenue History</vt:lpstr>
      <vt:lpstr>General Fund Revenue History What the Village Controls</vt:lpstr>
      <vt:lpstr>General Fund Revenue History What the Village Does Not Control</vt:lpstr>
      <vt:lpstr>Hurricane Irma- FEMA Reimbursement</vt:lpstr>
      <vt:lpstr>Bicycle Master Plan &amp; Stormwater Master Plan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Budget Hearing FY 2020-21</dc:title>
  <dc:creator>Olga Cadaval</dc:creator>
  <cp:lastModifiedBy>Olga Cadaval</cp:lastModifiedBy>
  <cp:revision>15</cp:revision>
  <dcterms:created xsi:type="dcterms:W3CDTF">2020-09-23T18:18:48Z</dcterms:created>
  <dcterms:modified xsi:type="dcterms:W3CDTF">2020-09-23T20:48:31Z</dcterms:modified>
</cp:coreProperties>
</file>